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7"/>
  </p:notesMasterIdLst>
  <p:sldIdLst>
    <p:sldId id="279" r:id="rId5"/>
    <p:sldId id="280" r:id="rId6"/>
    <p:sldId id="303" r:id="rId7"/>
    <p:sldId id="281" r:id="rId8"/>
    <p:sldId id="283" r:id="rId9"/>
    <p:sldId id="284" r:id="rId10"/>
    <p:sldId id="256" r:id="rId11"/>
    <p:sldId id="300" r:id="rId12"/>
    <p:sldId id="302" r:id="rId13"/>
    <p:sldId id="282" r:id="rId14"/>
    <p:sldId id="285" r:id="rId15"/>
    <p:sldId id="286" r:id="rId16"/>
    <p:sldId id="288" r:id="rId17"/>
    <p:sldId id="287" r:id="rId18"/>
    <p:sldId id="299" r:id="rId19"/>
    <p:sldId id="291" r:id="rId20"/>
    <p:sldId id="292" r:id="rId21"/>
    <p:sldId id="293" r:id="rId22"/>
    <p:sldId id="294" r:id="rId23"/>
    <p:sldId id="295" r:id="rId24"/>
    <p:sldId id="296" r:id="rId25"/>
    <p:sldId id="298" r:id="rId26"/>
  </p:sldIdLst>
  <p:sldSz cx="9144000" cy="5143500" type="screen16x9"/>
  <p:notesSz cx="6858000" cy="9144000"/>
  <p:embeddedFontLst>
    <p:embeddedFont>
      <p:font typeface="Arial Nova" panose="020B0504020202020204" pitchFamily="34" charset="0"/>
      <p:regular r:id="rId28"/>
      <p:bold r:id="rId29"/>
      <p:italic r:id="rId30"/>
      <p:boldItalic r:id="rId31"/>
    </p:embeddedFont>
    <p:embeddedFont>
      <p:font typeface="Avenir Next LT Pro Demi" panose="020B0704020202020204" pitchFamily="34" charset="0"/>
      <p:bold r:id="rId32"/>
      <p:boldItalic r:id="rId33"/>
    </p:embeddedFont>
    <p:embeddedFont>
      <p:font typeface="Bierstadt" panose="020B0004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Franklin Gothic Book" panose="020B0503020102020204" pitchFamily="34" charset="0"/>
      <p:regular r:id="rId42"/>
      <p:italic r:id="rId43"/>
    </p:embeddedFont>
    <p:embeddedFont>
      <p:font typeface="Michroma"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70" autoAdjust="0"/>
  </p:normalViewPr>
  <p:slideViewPr>
    <p:cSldViewPr snapToGrid="0">
      <p:cViewPr varScale="1">
        <p:scale>
          <a:sx n="98" d="100"/>
          <a:sy n="98" d="100"/>
        </p:scale>
        <p:origin x="197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nes, Rebecca A" userId="23fbe373-34f1-4292-a697-4ca517c18141" providerId="ADAL" clId="{06EBE82F-797C-4377-B88A-B88CBF98DE80}"/>
    <pc:docChg chg="custSel modSld">
      <pc:chgData name="Gernes, Rebecca A" userId="23fbe373-34f1-4292-a697-4ca517c18141" providerId="ADAL" clId="{06EBE82F-797C-4377-B88A-B88CBF98DE80}" dt="2024-01-17T21:27:46.759" v="142" actId="20577"/>
      <pc:docMkLst>
        <pc:docMk/>
      </pc:docMkLst>
      <pc:sldChg chg="modNotesTx">
        <pc:chgData name="Gernes, Rebecca A" userId="23fbe373-34f1-4292-a697-4ca517c18141" providerId="ADAL" clId="{06EBE82F-797C-4377-B88A-B88CBF98DE80}" dt="2024-01-17T21:26:25.450" v="119" actId="20577"/>
        <pc:sldMkLst>
          <pc:docMk/>
          <pc:sldMk cId="0" sldId="256"/>
        </pc:sldMkLst>
      </pc:sldChg>
      <pc:sldChg chg="modNotesTx">
        <pc:chgData name="Gernes, Rebecca A" userId="23fbe373-34f1-4292-a697-4ca517c18141" providerId="ADAL" clId="{06EBE82F-797C-4377-B88A-B88CBF98DE80}" dt="2024-01-17T21:24:48.386" v="0" actId="20577"/>
        <pc:sldMkLst>
          <pc:docMk/>
          <pc:sldMk cId="0" sldId="279"/>
        </pc:sldMkLst>
      </pc:sldChg>
      <pc:sldChg chg="modNotesTx">
        <pc:chgData name="Gernes, Rebecca A" userId="23fbe373-34f1-4292-a697-4ca517c18141" providerId="ADAL" clId="{06EBE82F-797C-4377-B88A-B88CBF98DE80}" dt="2024-01-17T21:24:52.350" v="1" actId="20577"/>
        <pc:sldMkLst>
          <pc:docMk/>
          <pc:sldMk cId="840503765" sldId="280"/>
        </pc:sldMkLst>
      </pc:sldChg>
      <pc:sldChg chg="modNotesTx">
        <pc:chgData name="Gernes, Rebecca A" userId="23fbe373-34f1-4292-a697-4ca517c18141" providerId="ADAL" clId="{06EBE82F-797C-4377-B88A-B88CBF98DE80}" dt="2024-01-17T21:24:59.899" v="4" actId="5793"/>
        <pc:sldMkLst>
          <pc:docMk/>
          <pc:sldMk cId="2138092426" sldId="281"/>
        </pc:sldMkLst>
      </pc:sldChg>
      <pc:sldChg chg="modNotesTx">
        <pc:chgData name="Gernes, Rebecca A" userId="23fbe373-34f1-4292-a697-4ca517c18141" providerId="ADAL" clId="{06EBE82F-797C-4377-B88A-B88CBF98DE80}" dt="2024-01-17T21:26:47.102" v="124" actId="20577"/>
        <pc:sldMkLst>
          <pc:docMk/>
          <pc:sldMk cId="3151591699" sldId="282"/>
        </pc:sldMkLst>
      </pc:sldChg>
      <pc:sldChg chg="modNotesTx">
        <pc:chgData name="Gernes, Rebecca A" userId="23fbe373-34f1-4292-a697-4ca517c18141" providerId="ADAL" clId="{06EBE82F-797C-4377-B88A-B88CBF98DE80}" dt="2024-01-17T21:25:08.507" v="6" actId="20577"/>
        <pc:sldMkLst>
          <pc:docMk/>
          <pc:sldMk cId="3606882180" sldId="283"/>
        </pc:sldMkLst>
      </pc:sldChg>
      <pc:sldChg chg="modNotesTx">
        <pc:chgData name="Gernes, Rebecca A" userId="23fbe373-34f1-4292-a697-4ca517c18141" providerId="ADAL" clId="{06EBE82F-797C-4377-B88A-B88CBF98DE80}" dt="2024-01-17T21:25:23.242" v="9" actId="20577"/>
        <pc:sldMkLst>
          <pc:docMk/>
          <pc:sldMk cId="1332860764" sldId="284"/>
        </pc:sldMkLst>
      </pc:sldChg>
      <pc:sldChg chg="modNotesTx">
        <pc:chgData name="Gernes, Rebecca A" userId="23fbe373-34f1-4292-a697-4ca517c18141" providerId="ADAL" clId="{06EBE82F-797C-4377-B88A-B88CBF98DE80}" dt="2024-01-17T21:26:52.416" v="126" actId="5793"/>
        <pc:sldMkLst>
          <pc:docMk/>
          <pc:sldMk cId="3535614818" sldId="285"/>
        </pc:sldMkLst>
      </pc:sldChg>
      <pc:sldChg chg="modNotesTx">
        <pc:chgData name="Gernes, Rebecca A" userId="23fbe373-34f1-4292-a697-4ca517c18141" providerId="ADAL" clId="{06EBE82F-797C-4377-B88A-B88CBF98DE80}" dt="2024-01-17T21:27:07.115" v="128" actId="20577"/>
        <pc:sldMkLst>
          <pc:docMk/>
          <pc:sldMk cId="3419273979" sldId="287"/>
        </pc:sldMkLst>
      </pc:sldChg>
      <pc:sldChg chg="modNotesTx">
        <pc:chgData name="Gernes, Rebecca A" userId="23fbe373-34f1-4292-a697-4ca517c18141" providerId="ADAL" clId="{06EBE82F-797C-4377-B88A-B88CBF98DE80}" dt="2024-01-17T21:27:04.173" v="127" actId="20577"/>
        <pc:sldMkLst>
          <pc:docMk/>
          <pc:sldMk cId="866774729" sldId="288"/>
        </pc:sldMkLst>
      </pc:sldChg>
      <pc:sldChg chg="modNotesTx">
        <pc:chgData name="Gernes, Rebecca A" userId="23fbe373-34f1-4292-a697-4ca517c18141" providerId="ADAL" clId="{06EBE82F-797C-4377-B88A-B88CBF98DE80}" dt="2024-01-17T21:27:14.670" v="131" actId="20577"/>
        <pc:sldMkLst>
          <pc:docMk/>
          <pc:sldMk cId="828206045" sldId="291"/>
        </pc:sldMkLst>
      </pc:sldChg>
      <pc:sldChg chg="modNotesTx">
        <pc:chgData name="Gernes, Rebecca A" userId="23fbe373-34f1-4292-a697-4ca517c18141" providerId="ADAL" clId="{06EBE82F-797C-4377-B88A-B88CBF98DE80}" dt="2024-01-17T21:27:22.943" v="135" actId="15"/>
        <pc:sldMkLst>
          <pc:docMk/>
          <pc:sldMk cId="3504072033" sldId="292"/>
        </pc:sldMkLst>
      </pc:sldChg>
      <pc:sldChg chg="modNotesTx">
        <pc:chgData name="Gernes, Rebecca A" userId="23fbe373-34f1-4292-a697-4ca517c18141" providerId="ADAL" clId="{06EBE82F-797C-4377-B88A-B88CBF98DE80}" dt="2024-01-17T21:27:27.062" v="136" actId="20577"/>
        <pc:sldMkLst>
          <pc:docMk/>
          <pc:sldMk cId="2637692701" sldId="293"/>
        </pc:sldMkLst>
      </pc:sldChg>
      <pc:sldChg chg="modNotesTx">
        <pc:chgData name="Gernes, Rebecca A" userId="23fbe373-34f1-4292-a697-4ca517c18141" providerId="ADAL" clId="{06EBE82F-797C-4377-B88A-B88CBF98DE80}" dt="2024-01-17T21:27:34.126" v="139" actId="20577"/>
        <pc:sldMkLst>
          <pc:docMk/>
          <pc:sldMk cId="3953190017" sldId="294"/>
        </pc:sldMkLst>
      </pc:sldChg>
      <pc:sldChg chg="modNotesTx">
        <pc:chgData name="Gernes, Rebecca A" userId="23fbe373-34f1-4292-a697-4ca517c18141" providerId="ADAL" clId="{06EBE82F-797C-4377-B88A-B88CBF98DE80}" dt="2024-01-17T21:27:38.892" v="140" actId="20577"/>
        <pc:sldMkLst>
          <pc:docMk/>
          <pc:sldMk cId="3083612555" sldId="295"/>
        </pc:sldMkLst>
      </pc:sldChg>
      <pc:sldChg chg="modNotesTx">
        <pc:chgData name="Gernes, Rebecca A" userId="23fbe373-34f1-4292-a697-4ca517c18141" providerId="ADAL" clId="{06EBE82F-797C-4377-B88A-B88CBF98DE80}" dt="2024-01-17T21:27:41.458" v="141" actId="20577"/>
        <pc:sldMkLst>
          <pc:docMk/>
          <pc:sldMk cId="2816397265" sldId="296"/>
        </pc:sldMkLst>
      </pc:sldChg>
      <pc:sldChg chg="modNotesTx">
        <pc:chgData name="Gernes, Rebecca A" userId="23fbe373-34f1-4292-a697-4ca517c18141" providerId="ADAL" clId="{06EBE82F-797C-4377-B88A-B88CBF98DE80}" dt="2024-01-17T21:27:46.759" v="142" actId="20577"/>
        <pc:sldMkLst>
          <pc:docMk/>
          <pc:sldMk cId="3218557624" sldId="298"/>
        </pc:sldMkLst>
      </pc:sldChg>
      <pc:sldChg chg="modNotesTx">
        <pc:chgData name="Gernes, Rebecca A" userId="23fbe373-34f1-4292-a697-4ca517c18141" providerId="ADAL" clId="{06EBE82F-797C-4377-B88A-B88CBF98DE80}" dt="2024-01-17T21:27:09.881" v="129" actId="20577"/>
        <pc:sldMkLst>
          <pc:docMk/>
          <pc:sldMk cId="2045211311" sldId="299"/>
        </pc:sldMkLst>
      </pc:sldChg>
      <pc:sldChg chg="modNotesTx">
        <pc:chgData name="Gernes, Rebecca A" userId="23fbe373-34f1-4292-a697-4ca517c18141" providerId="ADAL" clId="{06EBE82F-797C-4377-B88A-B88CBF98DE80}" dt="2024-01-17T21:26:40.661" v="123" actId="20577"/>
        <pc:sldMkLst>
          <pc:docMk/>
          <pc:sldMk cId="1413130979" sldId="302"/>
        </pc:sldMkLst>
      </pc:sldChg>
      <pc:sldChg chg="modNotesTx">
        <pc:chgData name="Gernes, Rebecca A" userId="23fbe373-34f1-4292-a697-4ca517c18141" providerId="ADAL" clId="{06EBE82F-797C-4377-B88A-B88CBF98DE80}" dt="2024-01-17T21:24:55.400" v="2" actId="20577"/>
        <pc:sldMkLst>
          <pc:docMk/>
          <pc:sldMk cId="3082457949" sldId="303"/>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524C-79DC-44D8-B720-FB6DA08D3D1A}"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DCEAD847-C51A-4FEA-81BE-56D2686D6FE5}">
      <dgm:prSet phldrT="[Tex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1600" b="1">
              <a:solidFill>
                <a:schemeClr val="tx1">
                  <a:lumMod val="65000"/>
                  <a:lumOff val="35000"/>
                </a:schemeClr>
              </a:solidFill>
              <a:latin typeface="Bierstadt" panose="020B0004020202020204" pitchFamily="34" charset="0"/>
            </a:rPr>
            <a:t>Angela Jiskoot</a:t>
          </a:r>
        </a:p>
      </dgm:t>
    </dgm:pt>
    <dgm:pt modelId="{46B3CC3B-293F-42FF-B3F0-ACAB760EBB73}" type="parTrans" cxnId="{2EBE3CCC-12DD-4D48-9F6A-F37B6DF07612}">
      <dgm:prSet/>
      <dgm:spPr/>
      <dgm:t>
        <a:bodyPr/>
        <a:lstStyle/>
        <a:p>
          <a:endParaRPr lang="en-US">
            <a:solidFill>
              <a:schemeClr val="tx1">
                <a:lumMod val="65000"/>
                <a:lumOff val="35000"/>
              </a:schemeClr>
            </a:solidFill>
            <a:latin typeface="Bierstadt" panose="020B0004020202020204" pitchFamily="34" charset="0"/>
          </a:endParaRPr>
        </a:p>
      </dgm:t>
    </dgm:pt>
    <dgm:pt modelId="{A816365A-F996-4FE1-ACAD-37042B6AAFE9}" type="sibTrans" cxnId="{2EBE3CCC-12DD-4D48-9F6A-F37B6DF07612}">
      <dgm:prSet/>
      <dgm:spPr/>
      <dgm:t>
        <a:bodyPr/>
        <a:lstStyle/>
        <a:p>
          <a:endParaRPr lang="en-US">
            <a:solidFill>
              <a:schemeClr val="tx1">
                <a:lumMod val="65000"/>
                <a:lumOff val="35000"/>
              </a:schemeClr>
            </a:solidFill>
            <a:latin typeface="Bierstadt" panose="020B0004020202020204" pitchFamily="34" charset="0"/>
          </a:endParaRPr>
        </a:p>
      </dgm:t>
    </dgm:pt>
    <dgm:pt modelId="{D9308714-9C00-418C-BF75-96A3C4F1EA67}">
      <dgm:prSet phldrT="[Tex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1600" b="1">
              <a:solidFill>
                <a:schemeClr val="tx1">
                  <a:lumMod val="65000"/>
                  <a:lumOff val="35000"/>
                </a:schemeClr>
              </a:solidFill>
              <a:latin typeface="Bierstadt" panose="020B0004020202020204" pitchFamily="34" charset="0"/>
            </a:rPr>
            <a:t>Adam Lounsbury</a:t>
          </a:r>
        </a:p>
      </dgm:t>
    </dgm:pt>
    <dgm:pt modelId="{3F601A96-4EFF-4CE0-A359-A21B338D9451}" type="parTrans" cxnId="{B98DAF54-DE8D-420C-9B0E-F4E46CAF45D9}">
      <dgm:prSet/>
      <dgm:spPr/>
      <dgm:t>
        <a:bodyPr/>
        <a:lstStyle/>
        <a:p>
          <a:endParaRPr lang="en-US">
            <a:solidFill>
              <a:schemeClr val="tx1">
                <a:lumMod val="65000"/>
                <a:lumOff val="35000"/>
              </a:schemeClr>
            </a:solidFill>
            <a:latin typeface="Bierstadt" panose="020B0004020202020204" pitchFamily="34" charset="0"/>
          </a:endParaRPr>
        </a:p>
      </dgm:t>
    </dgm:pt>
    <dgm:pt modelId="{9C2F10D2-4455-4178-987A-837C2DCECB78}" type="sibTrans" cxnId="{B98DAF54-DE8D-420C-9B0E-F4E46CAF45D9}">
      <dgm:prSet/>
      <dgm:spPr/>
      <dgm:t>
        <a:bodyPr/>
        <a:lstStyle/>
        <a:p>
          <a:endParaRPr lang="en-US">
            <a:solidFill>
              <a:schemeClr val="tx1">
                <a:lumMod val="65000"/>
                <a:lumOff val="35000"/>
              </a:schemeClr>
            </a:solidFill>
            <a:latin typeface="Bierstadt" panose="020B0004020202020204" pitchFamily="34" charset="0"/>
          </a:endParaRPr>
        </a:p>
      </dgm:t>
    </dgm:pt>
    <dgm:pt modelId="{CB987980-B01B-4593-807B-8432CA98DB38}">
      <dgm:prSet phldrT="[Tex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1600" b="1">
              <a:solidFill>
                <a:schemeClr val="tx1">
                  <a:lumMod val="65000"/>
                  <a:lumOff val="35000"/>
                </a:schemeClr>
              </a:solidFill>
              <a:latin typeface="Bierstadt" panose="020B0004020202020204" pitchFamily="34" charset="0"/>
            </a:rPr>
            <a:t>Kevin Koester</a:t>
          </a:r>
        </a:p>
      </dgm:t>
    </dgm:pt>
    <dgm:pt modelId="{56E7C2EF-71CF-4DC4-B481-D71CB89EA7BA}" type="parTrans" cxnId="{85D29A6C-B5FB-4A26-850E-AAEAAD068040}">
      <dgm:prSet/>
      <dgm:spPr/>
      <dgm:t>
        <a:bodyPr/>
        <a:lstStyle/>
        <a:p>
          <a:endParaRPr lang="en-US">
            <a:solidFill>
              <a:schemeClr val="tx1">
                <a:lumMod val="65000"/>
                <a:lumOff val="35000"/>
              </a:schemeClr>
            </a:solidFill>
            <a:latin typeface="Bierstadt" panose="020B0004020202020204" pitchFamily="34" charset="0"/>
          </a:endParaRPr>
        </a:p>
      </dgm:t>
    </dgm:pt>
    <dgm:pt modelId="{F2441462-9ED0-4F37-892E-B65CAFE0D233}" type="sibTrans" cxnId="{85D29A6C-B5FB-4A26-850E-AAEAAD068040}">
      <dgm:prSet/>
      <dgm:spPr/>
      <dgm:t>
        <a:bodyPr/>
        <a:lstStyle/>
        <a:p>
          <a:endParaRPr lang="en-US">
            <a:solidFill>
              <a:schemeClr val="tx1">
                <a:lumMod val="65000"/>
                <a:lumOff val="35000"/>
              </a:schemeClr>
            </a:solidFill>
            <a:latin typeface="Bierstadt" panose="020B0004020202020204" pitchFamily="34" charset="0"/>
          </a:endParaRPr>
        </a:p>
      </dgm:t>
    </dgm:pt>
    <dgm:pt modelId="{0F942464-8D00-448C-9480-37BBFB2824A5}">
      <dgm:prSet phldrT="[Text]" custT="1"/>
      <dgm:spPr/>
      <dgm:t>
        <a:bodyPr/>
        <a:lstStyle/>
        <a:p>
          <a:pPr>
            <a:buNone/>
          </a:pPr>
          <a:r>
            <a:rPr lang="en-US" sz="1700">
              <a:solidFill>
                <a:schemeClr val="tx1">
                  <a:lumMod val="65000"/>
                  <a:lumOff val="35000"/>
                </a:schemeClr>
              </a:solidFill>
              <a:latin typeface="Bierstadt" panose="020B0004020202020204" pitchFamily="34" charset="0"/>
              <a:cs typeface="Arial"/>
            </a:rPr>
            <a:t>Volunteer Iowa Commission Chair</a:t>
          </a:r>
        </a:p>
      </dgm:t>
    </dgm:pt>
    <dgm:pt modelId="{0D0297B8-8BD4-4CCA-BEEC-2A8B7097806E}" type="parTrans" cxnId="{C00DF369-360B-4D8A-B8A5-EA788A341395}">
      <dgm:prSet/>
      <dgm:spPr/>
      <dgm:t>
        <a:bodyPr/>
        <a:lstStyle/>
        <a:p>
          <a:endParaRPr lang="en-US">
            <a:solidFill>
              <a:schemeClr val="tx1">
                <a:lumMod val="65000"/>
                <a:lumOff val="35000"/>
              </a:schemeClr>
            </a:solidFill>
            <a:latin typeface="Bierstadt" panose="020B0004020202020204" pitchFamily="34" charset="0"/>
          </a:endParaRPr>
        </a:p>
      </dgm:t>
    </dgm:pt>
    <dgm:pt modelId="{97893C55-5A2E-4436-A2BB-D0E932D65A5E}" type="sibTrans" cxnId="{C00DF369-360B-4D8A-B8A5-EA788A341395}">
      <dgm:prSet/>
      <dgm:spPr/>
      <dgm:t>
        <a:bodyPr/>
        <a:lstStyle/>
        <a:p>
          <a:endParaRPr lang="en-US">
            <a:solidFill>
              <a:schemeClr val="tx1">
                <a:lumMod val="65000"/>
                <a:lumOff val="35000"/>
              </a:schemeClr>
            </a:solidFill>
            <a:latin typeface="Bierstadt" panose="020B0004020202020204" pitchFamily="34" charset="0"/>
          </a:endParaRPr>
        </a:p>
      </dgm:t>
    </dgm:pt>
    <dgm:pt modelId="{25F9B8D4-3C65-4509-9062-0584840B3C81}">
      <dgm:prSet phldrT="[Text]" custT="1"/>
      <dgm:spPr/>
      <dgm:t>
        <a:bodyPr/>
        <a:lstStyle/>
        <a:p>
          <a:pPr>
            <a:buNone/>
          </a:pPr>
          <a:r>
            <a:rPr lang="en-US" sz="1700">
              <a:solidFill>
                <a:schemeClr val="tx1">
                  <a:lumMod val="65000"/>
                  <a:lumOff val="35000"/>
                </a:schemeClr>
              </a:solidFill>
              <a:latin typeface="Bierstadt" panose="020B0004020202020204" pitchFamily="34" charset="0"/>
              <a:cs typeface="Arial"/>
            </a:rPr>
            <a:t>Executive Director, Volunteer Iowa</a:t>
          </a:r>
        </a:p>
      </dgm:t>
    </dgm:pt>
    <dgm:pt modelId="{D9DAB86A-FE2D-42E6-B8B4-652BFBDCEF03}" type="parTrans" cxnId="{FB4A5599-5EBA-441E-BC76-CB219B02AFD1}">
      <dgm:prSet/>
      <dgm:spPr/>
      <dgm:t>
        <a:bodyPr/>
        <a:lstStyle/>
        <a:p>
          <a:endParaRPr lang="en-US">
            <a:solidFill>
              <a:schemeClr val="tx1">
                <a:lumMod val="65000"/>
                <a:lumOff val="35000"/>
              </a:schemeClr>
            </a:solidFill>
            <a:latin typeface="Bierstadt" panose="020B0004020202020204" pitchFamily="34" charset="0"/>
          </a:endParaRPr>
        </a:p>
      </dgm:t>
    </dgm:pt>
    <dgm:pt modelId="{5C664169-6792-4D5B-9E11-7033E88016D6}" type="sibTrans" cxnId="{FB4A5599-5EBA-441E-BC76-CB219B02AFD1}">
      <dgm:prSet/>
      <dgm:spPr/>
      <dgm:t>
        <a:bodyPr/>
        <a:lstStyle/>
        <a:p>
          <a:endParaRPr lang="en-US">
            <a:solidFill>
              <a:schemeClr val="tx1">
                <a:lumMod val="65000"/>
                <a:lumOff val="35000"/>
              </a:schemeClr>
            </a:solidFill>
            <a:latin typeface="Bierstadt" panose="020B0004020202020204" pitchFamily="34" charset="0"/>
          </a:endParaRPr>
        </a:p>
      </dgm:t>
    </dgm:pt>
    <dgm:pt modelId="{4493C633-0D05-44B7-8B30-72A1BE34B57D}">
      <dgm:prSet phldrT="[Text]" custT="1"/>
      <dgm:spPr/>
      <dgm:t>
        <a:bodyPr/>
        <a:lstStyle/>
        <a:p>
          <a:pPr>
            <a:buNone/>
          </a:pPr>
          <a:r>
            <a:rPr lang="en-US" sz="1700">
              <a:solidFill>
                <a:schemeClr val="tx1">
                  <a:lumMod val="65000"/>
                  <a:lumOff val="35000"/>
                </a:schemeClr>
              </a:solidFill>
              <a:latin typeface="Bierstadt" panose="020B0004020202020204" pitchFamily="34" charset="0"/>
              <a:cs typeface="Arial"/>
            </a:rPr>
            <a:t>Volunteer Iowa staff</a:t>
          </a:r>
        </a:p>
      </dgm:t>
    </dgm:pt>
    <dgm:pt modelId="{47561014-81D1-4BCA-BBD4-9DF6504C87A2}" type="parTrans" cxnId="{2170A164-0EF6-476C-8A3B-3C48111E55C8}">
      <dgm:prSet/>
      <dgm:spPr/>
      <dgm:t>
        <a:bodyPr/>
        <a:lstStyle/>
        <a:p>
          <a:endParaRPr lang="en-US">
            <a:solidFill>
              <a:schemeClr val="tx1">
                <a:lumMod val="65000"/>
                <a:lumOff val="35000"/>
              </a:schemeClr>
            </a:solidFill>
            <a:latin typeface="Bierstadt" panose="020B0004020202020204" pitchFamily="34" charset="0"/>
          </a:endParaRPr>
        </a:p>
      </dgm:t>
    </dgm:pt>
    <dgm:pt modelId="{70FB1F85-2F56-4F37-968D-519D8F9F4CA1}" type="sibTrans" cxnId="{2170A164-0EF6-476C-8A3B-3C48111E55C8}">
      <dgm:prSet/>
      <dgm:spPr/>
      <dgm:t>
        <a:bodyPr/>
        <a:lstStyle/>
        <a:p>
          <a:endParaRPr lang="en-US">
            <a:solidFill>
              <a:schemeClr val="tx1">
                <a:lumMod val="65000"/>
                <a:lumOff val="35000"/>
              </a:schemeClr>
            </a:solidFill>
            <a:latin typeface="Bierstadt" panose="020B0004020202020204" pitchFamily="34" charset="0"/>
          </a:endParaRPr>
        </a:p>
      </dgm:t>
    </dgm:pt>
    <dgm:pt modelId="{A7045961-8A38-477C-B4AB-CD38D764B0A9}">
      <dgm:prSet phldrT="[Text]" custT="1">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sz="1600" b="1">
              <a:solidFill>
                <a:schemeClr val="tx1">
                  <a:lumMod val="65000"/>
                  <a:lumOff val="35000"/>
                </a:schemeClr>
              </a:solidFill>
              <a:latin typeface="Bierstadt" panose="020B0004020202020204" pitchFamily="34" charset="0"/>
            </a:rPr>
            <a:t>Rebecca Gernes</a:t>
          </a:r>
        </a:p>
      </dgm:t>
    </dgm:pt>
    <dgm:pt modelId="{7E1FFCEE-ABA8-4A21-9840-25FF24ADE021}" type="parTrans" cxnId="{A671823B-5910-4390-A871-E4B4CB3AF177}">
      <dgm:prSet/>
      <dgm:spPr/>
      <dgm:t>
        <a:bodyPr/>
        <a:lstStyle/>
        <a:p>
          <a:endParaRPr lang="en-US">
            <a:solidFill>
              <a:schemeClr val="tx1">
                <a:lumMod val="65000"/>
                <a:lumOff val="35000"/>
              </a:schemeClr>
            </a:solidFill>
            <a:latin typeface="Bierstadt" panose="020B0004020202020204" pitchFamily="34" charset="0"/>
          </a:endParaRPr>
        </a:p>
      </dgm:t>
    </dgm:pt>
    <dgm:pt modelId="{5E80E5F0-333E-411F-8EF3-4FBCCA10D533}" type="sibTrans" cxnId="{A671823B-5910-4390-A871-E4B4CB3AF177}">
      <dgm:prSet/>
      <dgm:spPr/>
      <dgm:t>
        <a:bodyPr/>
        <a:lstStyle/>
        <a:p>
          <a:endParaRPr lang="en-US">
            <a:solidFill>
              <a:schemeClr val="tx1">
                <a:lumMod val="65000"/>
                <a:lumOff val="35000"/>
              </a:schemeClr>
            </a:solidFill>
            <a:latin typeface="Bierstadt" panose="020B0004020202020204" pitchFamily="34" charset="0"/>
          </a:endParaRPr>
        </a:p>
      </dgm:t>
    </dgm:pt>
    <dgm:pt modelId="{915B29B2-12E9-4CDD-A936-7B0AA3CD290B}">
      <dgm:prSet phldrT="[Text]" custT="1"/>
      <dgm:spPr/>
      <dgm:t>
        <a:bodyPr/>
        <a:lstStyle/>
        <a:p>
          <a:r>
            <a:rPr lang="en-US" sz="1700">
              <a:solidFill>
                <a:schemeClr val="tx1">
                  <a:lumMod val="65000"/>
                  <a:lumOff val="35000"/>
                </a:schemeClr>
              </a:solidFill>
              <a:latin typeface="Bierstadt" panose="020B0004020202020204" pitchFamily="34" charset="0"/>
              <a:cs typeface="Arial"/>
            </a:rPr>
            <a:t>Volunteer Iowa Commissioner</a:t>
          </a:r>
        </a:p>
      </dgm:t>
    </dgm:pt>
    <dgm:pt modelId="{9D445EC5-679D-433D-9E09-5FF92F50FA33}" type="parTrans" cxnId="{0572C66C-F22C-44C6-9501-E4025D22AD6F}">
      <dgm:prSet/>
      <dgm:spPr/>
      <dgm:t>
        <a:bodyPr/>
        <a:lstStyle/>
        <a:p>
          <a:endParaRPr lang="en-US">
            <a:solidFill>
              <a:schemeClr val="tx1">
                <a:lumMod val="65000"/>
                <a:lumOff val="35000"/>
              </a:schemeClr>
            </a:solidFill>
            <a:latin typeface="Bierstadt" panose="020B0004020202020204" pitchFamily="34" charset="0"/>
          </a:endParaRPr>
        </a:p>
      </dgm:t>
    </dgm:pt>
    <dgm:pt modelId="{328A7481-96B9-4BF6-B64E-CD5A60693CD2}" type="sibTrans" cxnId="{0572C66C-F22C-44C6-9501-E4025D22AD6F}">
      <dgm:prSet/>
      <dgm:spPr/>
      <dgm:t>
        <a:bodyPr/>
        <a:lstStyle/>
        <a:p>
          <a:endParaRPr lang="en-US">
            <a:solidFill>
              <a:schemeClr val="tx1">
                <a:lumMod val="65000"/>
                <a:lumOff val="35000"/>
              </a:schemeClr>
            </a:solidFill>
            <a:latin typeface="Bierstadt" panose="020B0004020202020204" pitchFamily="34" charset="0"/>
          </a:endParaRPr>
        </a:p>
      </dgm:t>
    </dgm:pt>
    <dgm:pt modelId="{6A1E4F10-AE47-4F1F-AE39-94B6BB2D54DA}">
      <dgm:prSet phldrT="[Text]" custT="1"/>
      <dgm:spPr/>
      <dgm:t>
        <a:bodyPr/>
        <a:lstStyle/>
        <a:p>
          <a:r>
            <a:rPr lang="en-US" sz="1700" b="0" i="0">
              <a:solidFill>
                <a:schemeClr val="tx1">
                  <a:lumMod val="65000"/>
                  <a:lumOff val="35000"/>
                </a:schemeClr>
              </a:solidFill>
              <a:latin typeface="Bierstadt" panose="020B0004020202020204" pitchFamily="34" charset="0"/>
              <a:cs typeface="Arial"/>
            </a:rPr>
            <a:t>Iowa State Representative, 38th District (2009-2018)</a:t>
          </a:r>
          <a:endParaRPr lang="en-US" sz="1700">
            <a:solidFill>
              <a:schemeClr val="tx1">
                <a:lumMod val="65000"/>
                <a:lumOff val="35000"/>
              </a:schemeClr>
            </a:solidFill>
            <a:latin typeface="Bierstadt" panose="020B0004020202020204" pitchFamily="34" charset="0"/>
            <a:cs typeface="Arial"/>
          </a:endParaRPr>
        </a:p>
      </dgm:t>
    </dgm:pt>
    <dgm:pt modelId="{5DB7C1AF-2CB1-4D93-823D-F125F0F18DB0}" type="parTrans" cxnId="{C9824AEB-65E5-4683-A043-3B7789AB052A}">
      <dgm:prSet/>
      <dgm:spPr/>
      <dgm:t>
        <a:bodyPr/>
        <a:lstStyle/>
        <a:p>
          <a:endParaRPr lang="en-US">
            <a:solidFill>
              <a:schemeClr val="tx1">
                <a:lumMod val="65000"/>
                <a:lumOff val="35000"/>
              </a:schemeClr>
            </a:solidFill>
            <a:latin typeface="Bierstadt" panose="020B0004020202020204" pitchFamily="34" charset="0"/>
          </a:endParaRPr>
        </a:p>
      </dgm:t>
    </dgm:pt>
    <dgm:pt modelId="{150024A7-B252-49AE-8365-DE2A69478A1A}" type="sibTrans" cxnId="{C9824AEB-65E5-4683-A043-3B7789AB052A}">
      <dgm:prSet/>
      <dgm:spPr/>
      <dgm:t>
        <a:bodyPr/>
        <a:lstStyle/>
        <a:p>
          <a:endParaRPr lang="en-US">
            <a:solidFill>
              <a:schemeClr val="tx1">
                <a:lumMod val="65000"/>
                <a:lumOff val="35000"/>
              </a:schemeClr>
            </a:solidFill>
            <a:latin typeface="Bierstadt" panose="020B0004020202020204" pitchFamily="34" charset="0"/>
          </a:endParaRPr>
        </a:p>
      </dgm:t>
    </dgm:pt>
    <dgm:pt modelId="{91115B47-52BA-476A-968A-BB857570FF5A}" type="pres">
      <dgm:prSet presAssocID="{94CC524C-79DC-44D8-B720-FB6DA08D3D1A}" presName="linear" presStyleCnt="0">
        <dgm:presLayoutVars>
          <dgm:animLvl val="lvl"/>
          <dgm:resizeHandles val="exact"/>
        </dgm:presLayoutVars>
      </dgm:prSet>
      <dgm:spPr/>
    </dgm:pt>
    <dgm:pt modelId="{B6DA83D3-2A92-4BFE-91AC-D30340311951}" type="pres">
      <dgm:prSet presAssocID="{DCEAD847-C51A-4FEA-81BE-56D2686D6FE5}" presName="parentText" presStyleLbl="node1" presStyleIdx="0" presStyleCnt="4">
        <dgm:presLayoutVars>
          <dgm:chMax val="0"/>
          <dgm:bulletEnabled val="1"/>
        </dgm:presLayoutVars>
      </dgm:prSet>
      <dgm:spPr/>
    </dgm:pt>
    <dgm:pt modelId="{BCF0BAA4-1470-41CC-801D-1BD7E9E65BCE}" type="pres">
      <dgm:prSet presAssocID="{DCEAD847-C51A-4FEA-81BE-56D2686D6FE5}" presName="childText" presStyleLbl="revTx" presStyleIdx="0" presStyleCnt="4">
        <dgm:presLayoutVars>
          <dgm:bulletEnabled val="1"/>
        </dgm:presLayoutVars>
      </dgm:prSet>
      <dgm:spPr/>
    </dgm:pt>
    <dgm:pt modelId="{FF185BB7-7677-44E8-9717-B0572E436E97}" type="pres">
      <dgm:prSet presAssocID="{D9308714-9C00-418C-BF75-96A3C4F1EA67}" presName="parentText" presStyleLbl="node1" presStyleIdx="1" presStyleCnt="4">
        <dgm:presLayoutVars>
          <dgm:chMax val="0"/>
          <dgm:bulletEnabled val="1"/>
        </dgm:presLayoutVars>
      </dgm:prSet>
      <dgm:spPr/>
    </dgm:pt>
    <dgm:pt modelId="{AA8A0484-5E2B-482C-B778-E63765C0AF80}" type="pres">
      <dgm:prSet presAssocID="{D9308714-9C00-418C-BF75-96A3C4F1EA67}" presName="childText" presStyleLbl="revTx" presStyleIdx="1" presStyleCnt="4">
        <dgm:presLayoutVars>
          <dgm:bulletEnabled val="1"/>
        </dgm:presLayoutVars>
      </dgm:prSet>
      <dgm:spPr/>
    </dgm:pt>
    <dgm:pt modelId="{507034FB-D7BC-44BA-A8B8-CD31F69E908C}" type="pres">
      <dgm:prSet presAssocID="{CB987980-B01B-4593-807B-8432CA98DB38}" presName="parentText" presStyleLbl="node1" presStyleIdx="2" presStyleCnt="4">
        <dgm:presLayoutVars>
          <dgm:chMax val="0"/>
          <dgm:bulletEnabled val="1"/>
        </dgm:presLayoutVars>
      </dgm:prSet>
      <dgm:spPr/>
    </dgm:pt>
    <dgm:pt modelId="{D7F56E99-5984-4927-A5ED-6DD29D3943A6}" type="pres">
      <dgm:prSet presAssocID="{CB987980-B01B-4593-807B-8432CA98DB38}" presName="childText" presStyleLbl="revTx" presStyleIdx="2" presStyleCnt="4">
        <dgm:presLayoutVars>
          <dgm:bulletEnabled val="1"/>
        </dgm:presLayoutVars>
      </dgm:prSet>
      <dgm:spPr/>
    </dgm:pt>
    <dgm:pt modelId="{2E85426D-777C-4B25-ABD7-37C03F70693E}" type="pres">
      <dgm:prSet presAssocID="{A7045961-8A38-477C-B4AB-CD38D764B0A9}" presName="parentText" presStyleLbl="node1" presStyleIdx="3" presStyleCnt="4">
        <dgm:presLayoutVars>
          <dgm:chMax val="0"/>
          <dgm:bulletEnabled val="1"/>
        </dgm:presLayoutVars>
      </dgm:prSet>
      <dgm:spPr/>
    </dgm:pt>
    <dgm:pt modelId="{2E61744F-81D6-4009-B214-8093BFF01570}" type="pres">
      <dgm:prSet presAssocID="{A7045961-8A38-477C-B4AB-CD38D764B0A9}" presName="childText" presStyleLbl="revTx" presStyleIdx="3" presStyleCnt="4">
        <dgm:presLayoutVars>
          <dgm:bulletEnabled val="1"/>
        </dgm:presLayoutVars>
      </dgm:prSet>
      <dgm:spPr/>
    </dgm:pt>
  </dgm:ptLst>
  <dgm:cxnLst>
    <dgm:cxn modelId="{F2E22300-3028-4551-910B-45239C881D04}" type="presOf" srcId="{915B29B2-12E9-4CDD-A936-7B0AA3CD290B}" destId="{D7F56E99-5984-4927-A5ED-6DD29D3943A6}" srcOrd="0" destOrd="0" presId="urn:microsoft.com/office/officeart/2005/8/layout/vList2"/>
    <dgm:cxn modelId="{A7923C23-E423-4867-9379-DE38BEA63610}" type="presOf" srcId="{A7045961-8A38-477C-B4AB-CD38D764B0A9}" destId="{2E85426D-777C-4B25-ABD7-37C03F70693E}" srcOrd="0" destOrd="0" presId="urn:microsoft.com/office/officeart/2005/8/layout/vList2"/>
    <dgm:cxn modelId="{A671823B-5910-4390-A871-E4B4CB3AF177}" srcId="{94CC524C-79DC-44D8-B720-FB6DA08D3D1A}" destId="{A7045961-8A38-477C-B4AB-CD38D764B0A9}" srcOrd="3" destOrd="0" parTransId="{7E1FFCEE-ABA8-4A21-9840-25FF24ADE021}" sibTransId="{5E80E5F0-333E-411F-8EF3-4FBCCA10D533}"/>
    <dgm:cxn modelId="{2170A164-0EF6-476C-8A3B-3C48111E55C8}" srcId="{A7045961-8A38-477C-B4AB-CD38D764B0A9}" destId="{4493C633-0D05-44B7-8B30-72A1BE34B57D}" srcOrd="0" destOrd="0" parTransId="{47561014-81D1-4BCA-BBD4-9DF6504C87A2}" sibTransId="{70FB1F85-2F56-4F37-968D-519D8F9F4CA1}"/>
    <dgm:cxn modelId="{C00DF369-360B-4D8A-B8A5-EA788A341395}" srcId="{DCEAD847-C51A-4FEA-81BE-56D2686D6FE5}" destId="{0F942464-8D00-448C-9480-37BBFB2824A5}" srcOrd="0" destOrd="0" parTransId="{0D0297B8-8BD4-4CCA-BEEC-2A8B7097806E}" sibTransId="{97893C55-5A2E-4436-A2BB-D0E932D65A5E}"/>
    <dgm:cxn modelId="{85D29A6C-B5FB-4A26-850E-AAEAAD068040}" srcId="{94CC524C-79DC-44D8-B720-FB6DA08D3D1A}" destId="{CB987980-B01B-4593-807B-8432CA98DB38}" srcOrd="2" destOrd="0" parTransId="{56E7C2EF-71CF-4DC4-B481-D71CB89EA7BA}" sibTransId="{F2441462-9ED0-4F37-892E-B65CAFE0D233}"/>
    <dgm:cxn modelId="{0572C66C-F22C-44C6-9501-E4025D22AD6F}" srcId="{CB987980-B01B-4593-807B-8432CA98DB38}" destId="{915B29B2-12E9-4CDD-A936-7B0AA3CD290B}" srcOrd="0" destOrd="0" parTransId="{9D445EC5-679D-433D-9E09-5FF92F50FA33}" sibTransId="{328A7481-96B9-4BF6-B64E-CD5A60693CD2}"/>
    <dgm:cxn modelId="{B98DAF54-DE8D-420C-9B0E-F4E46CAF45D9}" srcId="{94CC524C-79DC-44D8-B720-FB6DA08D3D1A}" destId="{D9308714-9C00-418C-BF75-96A3C4F1EA67}" srcOrd="1" destOrd="0" parTransId="{3F601A96-4EFF-4CE0-A359-A21B338D9451}" sibTransId="{9C2F10D2-4455-4178-987A-837C2DCECB78}"/>
    <dgm:cxn modelId="{C7CB4E59-EF1C-424A-9317-4B565E83010C}" type="presOf" srcId="{DCEAD847-C51A-4FEA-81BE-56D2686D6FE5}" destId="{B6DA83D3-2A92-4BFE-91AC-D30340311951}" srcOrd="0" destOrd="0" presId="urn:microsoft.com/office/officeart/2005/8/layout/vList2"/>
    <dgm:cxn modelId="{437E4081-585B-46AA-846D-223F411143E7}" type="presOf" srcId="{4493C633-0D05-44B7-8B30-72A1BE34B57D}" destId="{2E61744F-81D6-4009-B214-8093BFF01570}" srcOrd="0" destOrd="0" presId="urn:microsoft.com/office/officeart/2005/8/layout/vList2"/>
    <dgm:cxn modelId="{CA6BAD88-C976-490B-BD58-CB69A6479C29}" type="presOf" srcId="{6A1E4F10-AE47-4F1F-AE39-94B6BB2D54DA}" destId="{D7F56E99-5984-4927-A5ED-6DD29D3943A6}" srcOrd="0" destOrd="1" presId="urn:microsoft.com/office/officeart/2005/8/layout/vList2"/>
    <dgm:cxn modelId="{FB4A5599-5EBA-441E-BC76-CB219B02AFD1}" srcId="{D9308714-9C00-418C-BF75-96A3C4F1EA67}" destId="{25F9B8D4-3C65-4509-9062-0584840B3C81}" srcOrd="0" destOrd="0" parTransId="{D9DAB86A-FE2D-42E6-B8B4-652BFBDCEF03}" sibTransId="{5C664169-6792-4D5B-9E11-7033E88016D6}"/>
    <dgm:cxn modelId="{4BA7C0A6-E134-4545-A8E4-4929BAE19C9E}" type="presOf" srcId="{94CC524C-79DC-44D8-B720-FB6DA08D3D1A}" destId="{91115B47-52BA-476A-968A-BB857570FF5A}" srcOrd="0" destOrd="0" presId="urn:microsoft.com/office/officeart/2005/8/layout/vList2"/>
    <dgm:cxn modelId="{77B393AE-A8C4-4640-BDC8-31D1ADBF46B7}" type="presOf" srcId="{25F9B8D4-3C65-4509-9062-0584840B3C81}" destId="{AA8A0484-5E2B-482C-B778-E63765C0AF80}" srcOrd="0" destOrd="0" presId="urn:microsoft.com/office/officeart/2005/8/layout/vList2"/>
    <dgm:cxn modelId="{2EBE3CCC-12DD-4D48-9F6A-F37B6DF07612}" srcId="{94CC524C-79DC-44D8-B720-FB6DA08D3D1A}" destId="{DCEAD847-C51A-4FEA-81BE-56D2686D6FE5}" srcOrd="0" destOrd="0" parTransId="{46B3CC3B-293F-42FF-B3F0-ACAB760EBB73}" sibTransId="{A816365A-F996-4FE1-ACAD-37042B6AAFE9}"/>
    <dgm:cxn modelId="{56C614D9-4D1A-4694-80A7-129DCBA8FB45}" type="presOf" srcId="{CB987980-B01B-4593-807B-8432CA98DB38}" destId="{507034FB-D7BC-44BA-A8B8-CD31F69E908C}" srcOrd="0" destOrd="0" presId="urn:microsoft.com/office/officeart/2005/8/layout/vList2"/>
    <dgm:cxn modelId="{A0945DEA-1F5A-48EF-BAA1-81B42826663D}" type="presOf" srcId="{D9308714-9C00-418C-BF75-96A3C4F1EA67}" destId="{FF185BB7-7677-44E8-9717-B0572E436E97}" srcOrd="0" destOrd="0" presId="urn:microsoft.com/office/officeart/2005/8/layout/vList2"/>
    <dgm:cxn modelId="{C9824AEB-65E5-4683-A043-3B7789AB052A}" srcId="{CB987980-B01B-4593-807B-8432CA98DB38}" destId="{6A1E4F10-AE47-4F1F-AE39-94B6BB2D54DA}" srcOrd="1" destOrd="0" parTransId="{5DB7C1AF-2CB1-4D93-823D-F125F0F18DB0}" sibTransId="{150024A7-B252-49AE-8365-DE2A69478A1A}"/>
    <dgm:cxn modelId="{93F0E7F1-0254-46C6-8211-F769B483C0EE}" type="presOf" srcId="{0F942464-8D00-448C-9480-37BBFB2824A5}" destId="{BCF0BAA4-1470-41CC-801D-1BD7E9E65BCE}" srcOrd="0" destOrd="0" presId="urn:microsoft.com/office/officeart/2005/8/layout/vList2"/>
    <dgm:cxn modelId="{8A15554A-CCEB-42B2-BED3-0326DA702C1D}" type="presParOf" srcId="{91115B47-52BA-476A-968A-BB857570FF5A}" destId="{B6DA83D3-2A92-4BFE-91AC-D30340311951}" srcOrd="0" destOrd="0" presId="urn:microsoft.com/office/officeart/2005/8/layout/vList2"/>
    <dgm:cxn modelId="{1093C504-D202-4817-A3F2-680F199E74D1}" type="presParOf" srcId="{91115B47-52BA-476A-968A-BB857570FF5A}" destId="{BCF0BAA4-1470-41CC-801D-1BD7E9E65BCE}" srcOrd="1" destOrd="0" presId="urn:microsoft.com/office/officeart/2005/8/layout/vList2"/>
    <dgm:cxn modelId="{6F3CD357-B424-4E77-987E-B69BBB5BDC99}" type="presParOf" srcId="{91115B47-52BA-476A-968A-BB857570FF5A}" destId="{FF185BB7-7677-44E8-9717-B0572E436E97}" srcOrd="2" destOrd="0" presId="urn:microsoft.com/office/officeart/2005/8/layout/vList2"/>
    <dgm:cxn modelId="{171F013B-6249-47E3-9103-D85BC7D2F06D}" type="presParOf" srcId="{91115B47-52BA-476A-968A-BB857570FF5A}" destId="{AA8A0484-5E2B-482C-B778-E63765C0AF80}" srcOrd="3" destOrd="0" presId="urn:microsoft.com/office/officeart/2005/8/layout/vList2"/>
    <dgm:cxn modelId="{2368B372-C858-4F38-8B29-C9C8EF429D44}" type="presParOf" srcId="{91115B47-52BA-476A-968A-BB857570FF5A}" destId="{507034FB-D7BC-44BA-A8B8-CD31F69E908C}" srcOrd="4" destOrd="0" presId="urn:microsoft.com/office/officeart/2005/8/layout/vList2"/>
    <dgm:cxn modelId="{D9A44121-6CA6-4057-A34D-2DC911AC3A02}" type="presParOf" srcId="{91115B47-52BA-476A-968A-BB857570FF5A}" destId="{D7F56E99-5984-4927-A5ED-6DD29D3943A6}" srcOrd="5" destOrd="0" presId="urn:microsoft.com/office/officeart/2005/8/layout/vList2"/>
    <dgm:cxn modelId="{84B6F472-503D-44D7-85BF-CBB29AF7EC6A}" type="presParOf" srcId="{91115B47-52BA-476A-968A-BB857570FF5A}" destId="{2E85426D-777C-4B25-ABD7-37C03F70693E}" srcOrd="6" destOrd="0" presId="urn:microsoft.com/office/officeart/2005/8/layout/vList2"/>
    <dgm:cxn modelId="{2A97B461-BD83-484B-B974-E94A153771D2}" type="presParOf" srcId="{91115B47-52BA-476A-968A-BB857570FF5A}" destId="{2E61744F-81D6-4009-B214-8093BFF01570}" srcOrd="7"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5CDC5-121D-4D89-B76C-948E3BABA46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F9581F6-CE18-467E-A2B2-83DC86CFF401}">
      <dgm:prSet/>
      <dgm:spPr/>
      <dgm:t>
        <a:bodyPr/>
        <a:lstStyle/>
        <a:p>
          <a:pPr>
            <a:lnSpc>
              <a:spcPct val="100000"/>
            </a:lnSpc>
          </a:pPr>
          <a:r>
            <a:rPr lang="en-US">
              <a:solidFill>
                <a:schemeClr val="tx1">
                  <a:lumMod val="65000"/>
                  <a:lumOff val="35000"/>
                </a:schemeClr>
              </a:solidFill>
              <a:latin typeface="Bierstadt" panose="020B0004020202020204" pitchFamily="34" charset="0"/>
              <a:cs typeface="Arial" panose="020B0604020202020204" pitchFamily="34" charset="0"/>
            </a:rPr>
            <a:t>Send elected officials your newsletters and Press Releases </a:t>
          </a:r>
        </a:p>
      </dgm:t>
    </dgm:pt>
    <dgm:pt modelId="{0C68F64F-2B14-4972-A189-29802F88B02B}" type="parTrans" cxnId="{7F94CA38-B6B8-4A6A-8D22-1798D479086D}">
      <dgm:prSet/>
      <dgm:spPr/>
      <dgm:t>
        <a:bodyPr/>
        <a:lstStyle/>
        <a:p>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576A7D2A-EEC0-4F61-9921-37FCF33AE54B}" type="sibTrans" cxnId="{7F94CA38-B6B8-4A6A-8D22-1798D479086D}">
      <dgm:prSet phldrT="1" phldr="0"/>
      <dgm:spPr/>
      <dgm:t>
        <a:bodyPr/>
        <a:lstStyle/>
        <a:p>
          <a:pPr>
            <a:lnSpc>
              <a:spcPct val="100000"/>
            </a:lnSpc>
          </a:pPr>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E3E8B78A-7FAD-48B5-9586-D4129AAB569A}">
      <dgm:prSet/>
      <dgm:spPr/>
      <dgm:t>
        <a:bodyPr/>
        <a:lstStyle/>
        <a:p>
          <a:pPr>
            <a:lnSpc>
              <a:spcPct val="100000"/>
            </a:lnSpc>
          </a:pPr>
          <a:r>
            <a:rPr lang="en-US">
              <a:solidFill>
                <a:schemeClr val="tx1">
                  <a:lumMod val="65000"/>
                  <a:lumOff val="35000"/>
                </a:schemeClr>
              </a:solidFill>
              <a:latin typeface="Bierstadt" panose="020B0004020202020204" pitchFamily="34" charset="0"/>
              <a:cs typeface="Arial" panose="020B0604020202020204" pitchFamily="34" charset="0"/>
            </a:rPr>
            <a:t>Follow them on social media, invite them to follow your organization</a:t>
          </a:r>
        </a:p>
      </dgm:t>
    </dgm:pt>
    <dgm:pt modelId="{B5D4D2E8-8D43-443F-B8BB-3FC056472FDC}" type="parTrans" cxnId="{76F8BE69-4458-4AA9-B57C-4E7823F36899}">
      <dgm:prSet/>
      <dgm:spPr/>
      <dgm:t>
        <a:bodyPr/>
        <a:lstStyle/>
        <a:p>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7015F5EB-A4B0-4192-A7ED-D9C0F932E676}" type="sibTrans" cxnId="{76F8BE69-4458-4AA9-B57C-4E7823F36899}">
      <dgm:prSet phldrT="2" phldr="0"/>
      <dgm:spPr/>
      <dgm:t>
        <a:bodyPr/>
        <a:lstStyle/>
        <a:p>
          <a:pPr>
            <a:lnSpc>
              <a:spcPct val="100000"/>
            </a:lnSpc>
          </a:pPr>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0ADFC54A-1F25-45A4-A310-5ED1FDD16F96}">
      <dgm:prSet/>
      <dgm:spPr/>
      <dgm:t>
        <a:bodyPr/>
        <a:lstStyle/>
        <a:p>
          <a:pPr>
            <a:lnSpc>
              <a:spcPct val="100000"/>
            </a:lnSpc>
          </a:pPr>
          <a:r>
            <a:rPr lang="en-US">
              <a:solidFill>
                <a:schemeClr val="tx1">
                  <a:lumMod val="65000"/>
                  <a:lumOff val="35000"/>
                </a:schemeClr>
              </a:solidFill>
              <a:latin typeface="Bierstadt" panose="020B0004020202020204" pitchFamily="34" charset="0"/>
              <a:cs typeface="Arial" panose="020B0604020202020204" pitchFamily="34" charset="0"/>
            </a:rPr>
            <a:t>Invite leaders to visit your program</a:t>
          </a:r>
        </a:p>
      </dgm:t>
    </dgm:pt>
    <dgm:pt modelId="{AE60C9E0-7815-4E4E-82BE-74081EBFACA4}" type="parTrans" cxnId="{DD0FB7A4-5D70-4BEC-8844-282C6755820F}">
      <dgm:prSet/>
      <dgm:spPr/>
      <dgm:t>
        <a:bodyPr/>
        <a:lstStyle/>
        <a:p>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525897E4-9FC7-4CE0-A20A-0CF884BD66EA}" type="sibTrans" cxnId="{DD0FB7A4-5D70-4BEC-8844-282C6755820F}">
      <dgm:prSet phldrT="3" phldr="0"/>
      <dgm:spPr/>
      <dgm:t>
        <a:bodyPr/>
        <a:lstStyle/>
        <a:p>
          <a:pPr>
            <a:lnSpc>
              <a:spcPct val="100000"/>
            </a:lnSpc>
          </a:pPr>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A4590EF7-85E4-42EB-9DCD-5811EF30C0FE}">
      <dgm:prSet/>
      <dgm:spPr/>
      <dgm:t>
        <a:bodyPr/>
        <a:lstStyle/>
        <a:p>
          <a:pPr>
            <a:lnSpc>
              <a:spcPct val="100000"/>
            </a:lnSpc>
          </a:pPr>
          <a:r>
            <a:rPr lang="en-US">
              <a:solidFill>
                <a:schemeClr val="tx1">
                  <a:lumMod val="65000"/>
                  <a:lumOff val="35000"/>
                </a:schemeClr>
              </a:solidFill>
              <a:latin typeface="Bierstadt" panose="020B0004020202020204" pitchFamily="34" charset="0"/>
              <a:cs typeface="Arial" panose="020B0604020202020204" pitchFamily="34" charset="0"/>
            </a:rPr>
            <a:t>Ask for support for Days of Service (MLK Jr. day, 9/11)</a:t>
          </a:r>
        </a:p>
      </dgm:t>
    </dgm:pt>
    <dgm:pt modelId="{71C11DED-AE50-46C6-A506-DAB1290F0166}" type="parTrans" cxnId="{09C56F1B-DEDB-4A8C-89A9-78DD0F38C137}">
      <dgm:prSet/>
      <dgm:spPr/>
      <dgm:t>
        <a:bodyPr/>
        <a:lstStyle/>
        <a:p>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184B5C89-78F2-40A4-AFCE-55A834A9ED73}" type="sibTrans" cxnId="{09C56F1B-DEDB-4A8C-89A9-78DD0F38C137}">
      <dgm:prSet phldrT="4" phldr="0"/>
      <dgm:spPr/>
      <dgm:t>
        <a:bodyPr/>
        <a:lstStyle/>
        <a:p>
          <a:endParaRPr lang="en-US">
            <a:solidFill>
              <a:schemeClr val="tx1">
                <a:lumMod val="65000"/>
                <a:lumOff val="35000"/>
              </a:schemeClr>
            </a:solidFill>
            <a:latin typeface="Bierstadt" panose="020B0004020202020204" pitchFamily="34" charset="0"/>
            <a:cs typeface="Arial" panose="020B0604020202020204" pitchFamily="34" charset="0"/>
          </a:endParaRPr>
        </a:p>
      </dgm:t>
    </dgm:pt>
    <dgm:pt modelId="{0A706E46-AF3B-441C-92F1-706A512CEE4C}" type="pres">
      <dgm:prSet presAssocID="{D8C5CDC5-121D-4D89-B76C-948E3BABA465}" presName="root" presStyleCnt="0">
        <dgm:presLayoutVars>
          <dgm:dir/>
          <dgm:resizeHandles val="exact"/>
        </dgm:presLayoutVars>
      </dgm:prSet>
      <dgm:spPr/>
    </dgm:pt>
    <dgm:pt modelId="{5015BFDA-3D00-46FE-AFDD-0E5550314548}" type="pres">
      <dgm:prSet presAssocID="{D8C5CDC5-121D-4D89-B76C-948E3BABA465}" presName="container" presStyleCnt="0">
        <dgm:presLayoutVars>
          <dgm:dir/>
          <dgm:resizeHandles val="exact"/>
        </dgm:presLayoutVars>
      </dgm:prSet>
      <dgm:spPr/>
    </dgm:pt>
    <dgm:pt modelId="{B7F592E2-214F-48F9-8E23-85F23FBE9592}" type="pres">
      <dgm:prSet presAssocID="{6F9581F6-CE18-467E-A2B2-83DC86CFF401}" presName="compNode" presStyleCnt="0"/>
      <dgm:spPr/>
    </dgm:pt>
    <dgm:pt modelId="{DF82F81A-8E97-4668-A1EF-21C3DC716F7A}" type="pres">
      <dgm:prSet presAssocID="{6F9581F6-CE18-467E-A2B2-83DC86CFF401}" presName="iconBgRect" presStyleLbl="bgShp" presStyleIdx="0" presStyleCnt="4"/>
      <dgm:spPr/>
    </dgm:pt>
    <dgm:pt modelId="{0ED593D9-9DCB-4772-96DB-3459F9C00B6F}" type="pres">
      <dgm:prSet presAssocID="{6F9581F6-CE18-467E-A2B2-83DC86CFF4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F647CF5D-EFC0-480A-86F0-2AD7EA2C3A76}" type="pres">
      <dgm:prSet presAssocID="{6F9581F6-CE18-467E-A2B2-83DC86CFF401}" presName="spaceRect" presStyleCnt="0"/>
      <dgm:spPr/>
    </dgm:pt>
    <dgm:pt modelId="{970E8446-0902-417B-B29F-275AB659746F}" type="pres">
      <dgm:prSet presAssocID="{6F9581F6-CE18-467E-A2B2-83DC86CFF401}" presName="textRect" presStyleLbl="revTx" presStyleIdx="0" presStyleCnt="4">
        <dgm:presLayoutVars>
          <dgm:chMax val="1"/>
          <dgm:chPref val="1"/>
        </dgm:presLayoutVars>
      </dgm:prSet>
      <dgm:spPr/>
    </dgm:pt>
    <dgm:pt modelId="{4B24AB77-3100-4A0D-B295-2698C348434E}" type="pres">
      <dgm:prSet presAssocID="{576A7D2A-EEC0-4F61-9921-37FCF33AE54B}" presName="sibTrans" presStyleLbl="sibTrans2D1" presStyleIdx="0" presStyleCnt="0"/>
      <dgm:spPr/>
    </dgm:pt>
    <dgm:pt modelId="{1091BEDB-7FD5-4784-BE89-3FE6903D0F37}" type="pres">
      <dgm:prSet presAssocID="{E3E8B78A-7FAD-48B5-9586-D4129AAB569A}" presName="compNode" presStyleCnt="0"/>
      <dgm:spPr/>
    </dgm:pt>
    <dgm:pt modelId="{1592412A-C12D-46A4-BDB6-EC5CB4A44430}" type="pres">
      <dgm:prSet presAssocID="{E3E8B78A-7FAD-48B5-9586-D4129AAB569A}" presName="iconBgRect" presStyleLbl="bgShp" presStyleIdx="1" presStyleCnt="4"/>
      <dgm:spPr/>
    </dgm:pt>
    <dgm:pt modelId="{CCFA37AF-EA5B-4381-99F9-3C36930DC38E}" type="pres">
      <dgm:prSet presAssocID="{E3E8B78A-7FAD-48B5-9586-D4129AAB56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4B0F69C0-FEFD-4BC8-A1C1-2E0FFF2FD627}" type="pres">
      <dgm:prSet presAssocID="{E3E8B78A-7FAD-48B5-9586-D4129AAB569A}" presName="spaceRect" presStyleCnt="0"/>
      <dgm:spPr/>
    </dgm:pt>
    <dgm:pt modelId="{A0EE987B-1186-4BD2-9D6E-FCC4FD99621B}" type="pres">
      <dgm:prSet presAssocID="{E3E8B78A-7FAD-48B5-9586-D4129AAB569A}" presName="textRect" presStyleLbl="revTx" presStyleIdx="1" presStyleCnt="4">
        <dgm:presLayoutVars>
          <dgm:chMax val="1"/>
          <dgm:chPref val="1"/>
        </dgm:presLayoutVars>
      </dgm:prSet>
      <dgm:spPr/>
    </dgm:pt>
    <dgm:pt modelId="{11DA41B7-4EED-4FA4-BE8A-9615AB9903C8}" type="pres">
      <dgm:prSet presAssocID="{7015F5EB-A4B0-4192-A7ED-D9C0F932E676}" presName="sibTrans" presStyleLbl="sibTrans2D1" presStyleIdx="0" presStyleCnt="0"/>
      <dgm:spPr/>
    </dgm:pt>
    <dgm:pt modelId="{46C02896-B791-42CF-85C0-B9B08A4C0345}" type="pres">
      <dgm:prSet presAssocID="{0ADFC54A-1F25-45A4-A310-5ED1FDD16F96}" presName="compNode" presStyleCnt="0"/>
      <dgm:spPr/>
    </dgm:pt>
    <dgm:pt modelId="{EDE15987-F11D-4717-97EA-D9B06066BB19}" type="pres">
      <dgm:prSet presAssocID="{0ADFC54A-1F25-45A4-A310-5ED1FDD16F96}" presName="iconBgRect" presStyleLbl="bgShp" presStyleIdx="2" presStyleCnt="4"/>
      <dgm:spPr/>
    </dgm:pt>
    <dgm:pt modelId="{29EEB020-AC63-424F-B539-0AF826698D09}" type="pres">
      <dgm:prSet presAssocID="{0ADFC54A-1F25-45A4-A310-5ED1FDD16F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31732FFB-FDD4-43B3-BAA5-29D7DBE1554B}" type="pres">
      <dgm:prSet presAssocID="{0ADFC54A-1F25-45A4-A310-5ED1FDD16F96}" presName="spaceRect" presStyleCnt="0"/>
      <dgm:spPr/>
    </dgm:pt>
    <dgm:pt modelId="{9C89883C-357C-4B50-8505-2C9A24880C8A}" type="pres">
      <dgm:prSet presAssocID="{0ADFC54A-1F25-45A4-A310-5ED1FDD16F96}" presName="textRect" presStyleLbl="revTx" presStyleIdx="2" presStyleCnt="4">
        <dgm:presLayoutVars>
          <dgm:chMax val="1"/>
          <dgm:chPref val="1"/>
        </dgm:presLayoutVars>
      </dgm:prSet>
      <dgm:spPr/>
    </dgm:pt>
    <dgm:pt modelId="{0C07529D-0BCF-4BA3-AA6F-9D38950B5AD1}" type="pres">
      <dgm:prSet presAssocID="{525897E4-9FC7-4CE0-A20A-0CF884BD66EA}" presName="sibTrans" presStyleLbl="sibTrans2D1" presStyleIdx="0" presStyleCnt="0"/>
      <dgm:spPr/>
    </dgm:pt>
    <dgm:pt modelId="{04A77A17-531C-4944-9664-711C10E896EC}" type="pres">
      <dgm:prSet presAssocID="{A4590EF7-85E4-42EB-9DCD-5811EF30C0FE}" presName="compNode" presStyleCnt="0"/>
      <dgm:spPr/>
    </dgm:pt>
    <dgm:pt modelId="{C7A740C9-DD7E-4DE4-9256-38ED8D068654}" type="pres">
      <dgm:prSet presAssocID="{A4590EF7-85E4-42EB-9DCD-5811EF30C0FE}" presName="iconBgRect" presStyleLbl="bgShp" presStyleIdx="3" presStyleCnt="4"/>
      <dgm:spPr/>
    </dgm:pt>
    <dgm:pt modelId="{5B91EDE0-AFE6-48CF-988F-585AFD522AB3}" type="pres">
      <dgm:prSet presAssocID="{A4590EF7-85E4-42EB-9DCD-5811EF30C0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A930B742-32D9-4000-9229-CFCC1A72FDAE}" type="pres">
      <dgm:prSet presAssocID="{A4590EF7-85E4-42EB-9DCD-5811EF30C0FE}" presName="spaceRect" presStyleCnt="0"/>
      <dgm:spPr/>
    </dgm:pt>
    <dgm:pt modelId="{FA369DFA-D748-4B6D-9715-013F8E0E5737}" type="pres">
      <dgm:prSet presAssocID="{A4590EF7-85E4-42EB-9DCD-5811EF30C0FE}" presName="textRect" presStyleLbl="revTx" presStyleIdx="3" presStyleCnt="4">
        <dgm:presLayoutVars>
          <dgm:chMax val="1"/>
          <dgm:chPref val="1"/>
        </dgm:presLayoutVars>
      </dgm:prSet>
      <dgm:spPr/>
    </dgm:pt>
  </dgm:ptLst>
  <dgm:cxnLst>
    <dgm:cxn modelId="{CFE7870E-2859-4A1A-9A4E-06A1CA3F7B32}" type="presOf" srcId="{E3E8B78A-7FAD-48B5-9586-D4129AAB569A}" destId="{A0EE987B-1186-4BD2-9D6E-FCC4FD99621B}" srcOrd="0" destOrd="0" presId="urn:microsoft.com/office/officeart/2018/2/layout/IconCircleList"/>
    <dgm:cxn modelId="{09C56F1B-DEDB-4A8C-89A9-78DD0F38C137}" srcId="{D8C5CDC5-121D-4D89-B76C-948E3BABA465}" destId="{A4590EF7-85E4-42EB-9DCD-5811EF30C0FE}" srcOrd="3" destOrd="0" parTransId="{71C11DED-AE50-46C6-A506-DAB1290F0166}" sibTransId="{184B5C89-78F2-40A4-AFCE-55A834A9ED73}"/>
    <dgm:cxn modelId="{7F94CA38-B6B8-4A6A-8D22-1798D479086D}" srcId="{D8C5CDC5-121D-4D89-B76C-948E3BABA465}" destId="{6F9581F6-CE18-467E-A2B2-83DC86CFF401}" srcOrd="0" destOrd="0" parTransId="{0C68F64F-2B14-4972-A189-29802F88B02B}" sibTransId="{576A7D2A-EEC0-4F61-9921-37FCF33AE54B}"/>
    <dgm:cxn modelId="{76F8BE69-4458-4AA9-B57C-4E7823F36899}" srcId="{D8C5CDC5-121D-4D89-B76C-948E3BABA465}" destId="{E3E8B78A-7FAD-48B5-9586-D4129AAB569A}" srcOrd="1" destOrd="0" parTransId="{B5D4D2E8-8D43-443F-B8BB-3FC056472FDC}" sibTransId="{7015F5EB-A4B0-4192-A7ED-D9C0F932E676}"/>
    <dgm:cxn modelId="{8D98434A-C052-447E-878D-100A56E7B94D}" type="presOf" srcId="{A4590EF7-85E4-42EB-9DCD-5811EF30C0FE}" destId="{FA369DFA-D748-4B6D-9715-013F8E0E5737}" srcOrd="0" destOrd="0" presId="urn:microsoft.com/office/officeart/2018/2/layout/IconCircleList"/>
    <dgm:cxn modelId="{F5E56591-0716-4A54-8EBC-844586C69925}" type="presOf" srcId="{576A7D2A-EEC0-4F61-9921-37FCF33AE54B}" destId="{4B24AB77-3100-4A0D-B295-2698C348434E}" srcOrd="0" destOrd="0" presId="urn:microsoft.com/office/officeart/2018/2/layout/IconCircleList"/>
    <dgm:cxn modelId="{70D9039E-AA3D-4157-AD59-B24AE86848C6}" type="presOf" srcId="{7015F5EB-A4B0-4192-A7ED-D9C0F932E676}" destId="{11DA41B7-4EED-4FA4-BE8A-9615AB9903C8}" srcOrd="0" destOrd="0" presId="urn:microsoft.com/office/officeart/2018/2/layout/IconCircleList"/>
    <dgm:cxn modelId="{A4F9B9A3-839B-45C7-B6E1-723BDA6A3797}" type="presOf" srcId="{6F9581F6-CE18-467E-A2B2-83DC86CFF401}" destId="{970E8446-0902-417B-B29F-275AB659746F}" srcOrd="0" destOrd="0" presId="urn:microsoft.com/office/officeart/2018/2/layout/IconCircleList"/>
    <dgm:cxn modelId="{DD0FB7A4-5D70-4BEC-8844-282C6755820F}" srcId="{D8C5CDC5-121D-4D89-B76C-948E3BABA465}" destId="{0ADFC54A-1F25-45A4-A310-5ED1FDD16F96}" srcOrd="2" destOrd="0" parTransId="{AE60C9E0-7815-4E4E-82BE-74081EBFACA4}" sibTransId="{525897E4-9FC7-4CE0-A20A-0CF884BD66EA}"/>
    <dgm:cxn modelId="{FFFF74D0-4371-4024-B16E-9C3E88E08718}" type="presOf" srcId="{D8C5CDC5-121D-4D89-B76C-948E3BABA465}" destId="{0A706E46-AF3B-441C-92F1-706A512CEE4C}" srcOrd="0" destOrd="0" presId="urn:microsoft.com/office/officeart/2018/2/layout/IconCircleList"/>
    <dgm:cxn modelId="{75F1CCDC-D89D-4AC7-8186-597C7708618A}" type="presOf" srcId="{525897E4-9FC7-4CE0-A20A-0CF884BD66EA}" destId="{0C07529D-0BCF-4BA3-AA6F-9D38950B5AD1}" srcOrd="0" destOrd="0" presId="urn:microsoft.com/office/officeart/2018/2/layout/IconCircleList"/>
    <dgm:cxn modelId="{DAEDDEFC-CD01-45CC-BF61-124B2C7E8ADE}" type="presOf" srcId="{0ADFC54A-1F25-45A4-A310-5ED1FDD16F96}" destId="{9C89883C-357C-4B50-8505-2C9A24880C8A}" srcOrd="0" destOrd="0" presId="urn:microsoft.com/office/officeart/2018/2/layout/IconCircleList"/>
    <dgm:cxn modelId="{DC12FB06-DA68-4B3F-8E26-98083313AF4B}" type="presParOf" srcId="{0A706E46-AF3B-441C-92F1-706A512CEE4C}" destId="{5015BFDA-3D00-46FE-AFDD-0E5550314548}" srcOrd="0" destOrd="0" presId="urn:microsoft.com/office/officeart/2018/2/layout/IconCircleList"/>
    <dgm:cxn modelId="{52AB11D7-083C-4233-B18F-733A9BD0956A}" type="presParOf" srcId="{5015BFDA-3D00-46FE-AFDD-0E5550314548}" destId="{B7F592E2-214F-48F9-8E23-85F23FBE9592}" srcOrd="0" destOrd="0" presId="urn:microsoft.com/office/officeart/2018/2/layout/IconCircleList"/>
    <dgm:cxn modelId="{6D138927-702A-4A06-A926-B250464126CF}" type="presParOf" srcId="{B7F592E2-214F-48F9-8E23-85F23FBE9592}" destId="{DF82F81A-8E97-4668-A1EF-21C3DC716F7A}" srcOrd="0" destOrd="0" presId="urn:microsoft.com/office/officeart/2018/2/layout/IconCircleList"/>
    <dgm:cxn modelId="{29E699EE-23D3-4A38-93B9-534364C21A60}" type="presParOf" srcId="{B7F592E2-214F-48F9-8E23-85F23FBE9592}" destId="{0ED593D9-9DCB-4772-96DB-3459F9C00B6F}" srcOrd="1" destOrd="0" presId="urn:microsoft.com/office/officeart/2018/2/layout/IconCircleList"/>
    <dgm:cxn modelId="{053F1656-AB6D-43E1-83F3-42BBE33BB38F}" type="presParOf" srcId="{B7F592E2-214F-48F9-8E23-85F23FBE9592}" destId="{F647CF5D-EFC0-480A-86F0-2AD7EA2C3A76}" srcOrd="2" destOrd="0" presId="urn:microsoft.com/office/officeart/2018/2/layout/IconCircleList"/>
    <dgm:cxn modelId="{CE9B762E-0C1E-4873-96D2-BCCAAF839D03}" type="presParOf" srcId="{B7F592E2-214F-48F9-8E23-85F23FBE9592}" destId="{970E8446-0902-417B-B29F-275AB659746F}" srcOrd="3" destOrd="0" presId="urn:microsoft.com/office/officeart/2018/2/layout/IconCircleList"/>
    <dgm:cxn modelId="{FA5639AA-6D8D-4DD3-B7F6-AD079DBEE3CC}" type="presParOf" srcId="{5015BFDA-3D00-46FE-AFDD-0E5550314548}" destId="{4B24AB77-3100-4A0D-B295-2698C348434E}" srcOrd="1" destOrd="0" presId="urn:microsoft.com/office/officeart/2018/2/layout/IconCircleList"/>
    <dgm:cxn modelId="{4DFA89CA-7B59-444F-94C1-AA7D4B7D5543}" type="presParOf" srcId="{5015BFDA-3D00-46FE-AFDD-0E5550314548}" destId="{1091BEDB-7FD5-4784-BE89-3FE6903D0F37}" srcOrd="2" destOrd="0" presId="urn:microsoft.com/office/officeart/2018/2/layout/IconCircleList"/>
    <dgm:cxn modelId="{05F94085-8EBF-4666-8200-672AD101ACE8}" type="presParOf" srcId="{1091BEDB-7FD5-4784-BE89-3FE6903D0F37}" destId="{1592412A-C12D-46A4-BDB6-EC5CB4A44430}" srcOrd="0" destOrd="0" presId="urn:microsoft.com/office/officeart/2018/2/layout/IconCircleList"/>
    <dgm:cxn modelId="{F0491CE7-ECA7-4A1F-AA39-1BBE8653387A}" type="presParOf" srcId="{1091BEDB-7FD5-4784-BE89-3FE6903D0F37}" destId="{CCFA37AF-EA5B-4381-99F9-3C36930DC38E}" srcOrd="1" destOrd="0" presId="urn:microsoft.com/office/officeart/2018/2/layout/IconCircleList"/>
    <dgm:cxn modelId="{7BC8DC51-8C18-4617-BB95-6F940A8F6C61}" type="presParOf" srcId="{1091BEDB-7FD5-4784-BE89-3FE6903D0F37}" destId="{4B0F69C0-FEFD-4BC8-A1C1-2E0FFF2FD627}" srcOrd="2" destOrd="0" presId="urn:microsoft.com/office/officeart/2018/2/layout/IconCircleList"/>
    <dgm:cxn modelId="{A9F2DF59-7924-4A62-80E0-2B22A0412538}" type="presParOf" srcId="{1091BEDB-7FD5-4784-BE89-3FE6903D0F37}" destId="{A0EE987B-1186-4BD2-9D6E-FCC4FD99621B}" srcOrd="3" destOrd="0" presId="urn:microsoft.com/office/officeart/2018/2/layout/IconCircleList"/>
    <dgm:cxn modelId="{2BA85117-34F2-4785-86F1-985F18B8BA84}" type="presParOf" srcId="{5015BFDA-3D00-46FE-AFDD-0E5550314548}" destId="{11DA41B7-4EED-4FA4-BE8A-9615AB9903C8}" srcOrd="3" destOrd="0" presId="urn:microsoft.com/office/officeart/2018/2/layout/IconCircleList"/>
    <dgm:cxn modelId="{EAC6D02D-E974-4AED-B2E9-E1637A2F339C}" type="presParOf" srcId="{5015BFDA-3D00-46FE-AFDD-0E5550314548}" destId="{46C02896-B791-42CF-85C0-B9B08A4C0345}" srcOrd="4" destOrd="0" presId="urn:microsoft.com/office/officeart/2018/2/layout/IconCircleList"/>
    <dgm:cxn modelId="{6A61DF19-D332-4CC7-87C9-4A8FF0956F25}" type="presParOf" srcId="{46C02896-B791-42CF-85C0-B9B08A4C0345}" destId="{EDE15987-F11D-4717-97EA-D9B06066BB19}" srcOrd="0" destOrd="0" presId="urn:microsoft.com/office/officeart/2018/2/layout/IconCircleList"/>
    <dgm:cxn modelId="{95A6CD59-5B60-4D1C-9644-551BDB7EB147}" type="presParOf" srcId="{46C02896-B791-42CF-85C0-B9B08A4C0345}" destId="{29EEB020-AC63-424F-B539-0AF826698D09}" srcOrd="1" destOrd="0" presId="urn:microsoft.com/office/officeart/2018/2/layout/IconCircleList"/>
    <dgm:cxn modelId="{17672CD5-5C0C-4B89-8DFC-81ADA26AC137}" type="presParOf" srcId="{46C02896-B791-42CF-85C0-B9B08A4C0345}" destId="{31732FFB-FDD4-43B3-BAA5-29D7DBE1554B}" srcOrd="2" destOrd="0" presId="urn:microsoft.com/office/officeart/2018/2/layout/IconCircleList"/>
    <dgm:cxn modelId="{D727487F-192E-486E-B487-2876252C8455}" type="presParOf" srcId="{46C02896-B791-42CF-85C0-B9B08A4C0345}" destId="{9C89883C-357C-4B50-8505-2C9A24880C8A}" srcOrd="3" destOrd="0" presId="urn:microsoft.com/office/officeart/2018/2/layout/IconCircleList"/>
    <dgm:cxn modelId="{8E062794-6716-4F31-A345-F476C01CBE09}" type="presParOf" srcId="{5015BFDA-3D00-46FE-AFDD-0E5550314548}" destId="{0C07529D-0BCF-4BA3-AA6F-9D38950B5AD1}" srcOrd="5" destOrd="0" presId="urn:microsoft.com/office/officeart/2018/2/layout/IconCircleList"/>
    <dgm:cxn modelId="{9D0FCB27-BF79-4C85-AE9D-C24B3AFEB5D4}" type="presParOf" srcId="{5015BFDA-3D00-46FE-AFDD-0E5550314548}" destId="{04A77A17-531C-4944-9664-711C10E896EC}" srcOrd="6" destOrd="0" presId="urn:microsoft.com/office/officeart/2018/2/layout/IconCircleList"/>
    <dgm:cxn modelId="{0DA7975C-BDD4-4C20-B53B-E3B815245755}" type="presParOf" srcId="{04A77A17-531C-4944-9664-711C10E896EC}" destId="{C7A740C9-DD7E-4DE4-9256-38ED8D068654}" srcOrd="0" destOrd="0" presId="urn:microsoft.com/office/officeart/2018/2/layout/IconCircleList"/>
    <dgm:cxn modelId="{B396779E-381A-449A-B347-B4935BCE5D15}" type="presParOf" srcId="{04A77A17-531C-4944-9664-711C10E896EC}" destId="{5B91EDE0-AFE6-48CF-988F-585AFD522AB3}" srcOrd="1" destOrd="0" presId="urn:microsoft.com/office/officeart/2018/2/layout/IconCircleList"/>
    <dgm:cxn modelId="{866ABA67-F82B-4CEE-A231-1FF025DC4137}" type="presParOf" srcId="{04A77A17-531C-4944-9664-711C10E896EC}" destId="{A930B742-32D9-4000-9229-CFCC1A72FDAE}" srcOrd="2" destOrd="0" presId="urn:microsoft.com/office/officeart/2018/2/layout/IconCircleList"/>
    <dgm:cxn modelId="{0A21F747-5EA1-44B9-A911-9F648C8CA2E4}" type="presParOf" srcId="{04A77A17-531C-4944-9664-711C10E896EC}" destId="{FA369DFA-D748-4B6D-9715-013F8E0E573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6BD97-816B-4904-AAAA-7E23CDA43C00}" type="doc">
      <dgm:prSet loTypeId="urn:microsoft.com/office/officeart/2005/8/layout/hList2" loCatId="list" qsTypeId="urn:microsoft.com/office/officeart/2005/8/quickstyle/simple4" qsCatId="simple" csTypeId="urn:microsoft.com/office/officeart/2005/8/colors/accent2_1" csCatId="accent2" phldr="1"/>
      <dgm:spPr/>
      <dgm:t>
        <a:bodyPr/>
        <a:lstStyle/>
        <a:p>
          <a:endParaRPr lang="en-US"/>
        </a:p>
      </dgm:t>
    </dgm:pt>
    <dgm:pt modelId="{8759BE18-D6D4-46B5-BCB5-579276891232}">
      <dgm:prSet phldrT="[Text]"/>
      <dgm:spPr/>
      <dgm:t>
        <a:bodyPr/>
        <a:lstStyle/>
        <a:p>
          <a:r>
            <a:rPr lang="en-US">
              <a:solidFill>
                <a:schemeClr val="accent2"/>
              </a:solidFill>
              <a:latin typeface="Avenir Next LT Pro Demi" panose="020B0704020202020204" pitchFamily="34" charset="0"/>
            </a:rPr>
            <a:t>National Service</a:t>
          </a:r>
        </a:p>
      </dgm:t>
    </dgm:pt>
    <dgm:pt modelId="{F82E64A5-FD4F-4C9F-AA90-593C0901669A}" type="parTrans" cxnId="{A1D7288C-827F-4B29-941C-A5CD1DFFA620}">
      <dgm:prSet/>
      <dgm:spPr/>
      <dgm:t>
        <a:bodyPr/>
        <a:lstStyle/>
        <a:p>
          <a:endParaRPr lang="en-US"/>
        </a:p>
      </dgm:t>
    </dgm:pt>
    <dgm:pt modelId="{84977E5A-A7C3-45E6-B296-1963FB344624}" type="sibTrans" cxnId="{A1D7288C-827F-4B29-941C-A5CD1DFFA620}">
      <dgm:prSet/>
      <dgm:spPr/>
      <dgm:t>
        <a:bodyPr/>
        <a:lstStyle/>
        <a:p>
          <a:endParaRPr lang="en-US"/>
        </a:p>
      </dgm:t>
    </dgm:pt>
    <dgm:pt modelId="{2B38177E-5DFB-4C77-8E3F-36B4EF7A782B}">
      <dgm:prSet phldrT="[Text]" custT="1"/>
      <dgm:spPr/>
      <dgm:t>
        <a:bodyPr/>
        <a:lstStyle/>
        <a:p>
          <a:r>
            <a:rPr lang="en-US" sz="900">
              <a:latin typeface="Bierstadt" panose="020B0004020202020204" pitchFamily="34" charset="0"/>
            </a:rPr>
            <a:t>Over </a:t>
          </a:r>
          <a:r>
            <a:rPr lang="en-US" sz="900" b="1">
              <a:latin typeface="Bierstadt" panose="020B0004020202020204" pitchFamily="34" charset="0"/>
            </a:rPr>
            <a:t>7,800</a:t>
          </a:r>
          <a:r>
            <a:rPr lang="en-US" sz="900">
              <a:latin typeface="Bierstadt" panose="020B0004020202020204" pitchFamily="34" charset="0"/>
            </a:rPr>
            <a:t> AmeriCorps Seniors &amp; AmeriCorps members served in the last program year</a:t>
          </a:r>
        </a:p>
      </dgm:t>
    </dgm:pt>
    <dgm:pt modelId="{53B3A701-E506-4ABA-99B4-3C6DA7E10258}" type="parTrans" cxnId="{448B48B9-D7AE-4225-B455-5AD7106AFFD4}">
      <dgm:prSet/>
      <dgm:spPr/>
      <dgm:t>
        <a:bodyPr/>
        <a:lstStyle/>
        <a:p>
          <a:endParaRPr lang="en-US"/>
        </a:p>
      </dgm:t>
    </dgm:pt>
    <dgm:pt modelId="{BE351F17-7B42-43EE-923B-D6B6C05D853B}" type="sibTrans" cxnId="{448B48B9-D7AE-4225-B455-5AD7106AFFD4}">
      <dgm:prSet/>
      <dgm:spPr/>
      <dgm:t>
        <a:bodyPr/>
        <a:lstStyle/>
        <a:p>
          <a:endParaRPr lang="en-US"/>
        </a:p>
      </dgm:t>
    </dgm:pt>
    <dgm:pt modelId="{C78727E0-D8C0-4DD6-9CD6-BB6340C24F63}">
      <dgm:prSet phldrT="[Text]"/>
      <dgm:spPr/>
      <dgm:t>
        <a:bodyPr/>
        <a:lstStyle/>
        <a:p>
          <a:r>
            <a:rPr lang="en-US">
              <a:solidFill>
                <a:schemeClr val="accent2"/>
              </a:solidFill>
              <a:latin typeface="Avenir Next LT Pro Demi" panose="020B0704020202020204" pitchFamily="34" charset="0"/>
            </a:rPr>
            <a:t>Community Volunteerism</a:t>
          </a:r>
        </a:p>
      </dgm:t>
    </dgm:pt>
    <dgm:pt modelId="{411813C3-02FF-4EE5-8986-F7CC58C60976}" type="parTrans" cxnId="{504555FD-8235-4AA4-B0F2-ADDC6925A99C}">
      <dgm:prSet/>
      <dgm:spPr/>
      <dgm:t>
        <a:bodyPr/>
        <a:lstStyle/>
        <a:p>
          <a:endParaRPr lang="en-US"/>
        </a:p>
      </dgm:t>
    </dgm:pt>
    <dgm:pt modelId="{9067DEB6-99A0-4769-864E-016FED3AD408}" type="sibTrans" cxnId="{504555FD-8235-4AA4-B0F2-ADDC6925A99C}">
      <dgm:prSet/>
      <dgm:spPr/>
      <dgm:t>
        <a:bodyPr/>
        <a:lstStyle/>
        <a:p>
          <a:endParaRPr lang="en-US"/>
        </a:p>
      </dgm:t>
    </dgm:pt>
    <dgm:pt modelId="{4E7C2477-A53B-41E6-804F-F354FE63DB5C}">
      <dgm:prSet phldrT="[Text]" custT="1"/>
      <dgm:spPr/>
      <dgm:t>
        <a:bodyPr/>
        <a:lstStyle/>
        <a:p>
          <a:r>
            <a:rPr lang="en-US" sz="900">
              <a:latin typeface="Bierstadt" panose="020B0004020202020204" pitchFamily="34" charset="0"/>
              <a:cs typeface="Arial" panose="020B0604020202020204" pitchFamily="34" charset="0"/>
            </a:rPr>
            <a:t>Nearly </a:t>
          </a:r>
          <a:r>
            <a:rPr lang="en-US" sz="900" b="1">
              <a:latin typeface="Bierstadt" panose="020B0004020202020204" pitchFamily="34" charset="0"/>
              <a:cs typeface="Arial" panose="020B0604020202020204" pitchFamily="34" charset="0"/>
            </a:rPr>
            <a:t>73,000 </a:t>
          </a:r>
          <a:r>
            <a:rPr lang="en-US" sz="900">
              <a:latin typeface="Bierstadt" panose="020B0004020202020204" pitchFamily="34" charset="0"/>
              <a:cs typeface="Arial" panose="020B0604020202020204" pitchFamily="34" charset="0"/>
            </a:rPr>
            <a:t>volunteers are leveraged annually by Volunteer Iowa</a:t>
          </a:r>
          <a:endParaRPr lang="en-US" sz="900">
            <a:latin typeface="Bierstadt" panose="020B0004020202020204" pitchFamily="34" charset="0"/>
          </a:endParaRPr>
        </a:p>
      </dgm:t>
    </dgm:pt>
    <dgm:pt modelId="{98CEEBDE-DBA1-4201-9012-E638B49DCAE9}" type="parTrans" cxnId="{22D2601E-B710-4203-BAE7-FEF370E9D4A7}">
      <dgm:prSet/>
      <dgm:spPr/>
      <dgm:t>
        <a:bodyPr/>
        <a:lstStyle/>
        <a:p>
          <a:endParaRPr lang="en-US"/>
        </a:p>
      </dgm:t>
    </dgm:pt>
    <dgm:pt modelId="{16C2FA47-CA88-4EA8-B27E-5131C527D801}" type="sibTrans" cxnId="{22D2601E-B710-4203-BAE7-FEF370E9D4A7}">
      <dgm:prSet/>
      <dgm:spPr/>
      <dgm:t>
        <a:bodyPr/>
        <a:lstStyle/>
        <a:p>
          <a:endParaRPr lang="en-US"/>
        </a:p>
      </dgm:t>
    </dgm:pt>
    <dgm:pt modelId="{5AA51EDC-11F2-48C3-811A-742D5F7E545C}">
      <dgm:prSet phldrT="[Text]"/>
      <dgm:spPr/>
      <dgm:t>
        <a:bodyPr/>
        <a:lstStyle/>
        <a:p>
          <a:r>
            <a:rPr lang="en-US">
              <a:solidFill>
                <a:schemeClr val="accent2"/>
              </a:solidFill>
              <a:latin typeface="Avenir Next LT Pro Demi" panose="020B0704020202020204" pitchFamily="34" charset="0"/>
            </a:rPr>
            <a:t>Mentoring</a:t>
          </a:r>
        </a:p>
      </dgm:t>
    </dgm:pt>
    <dgm:pt modelId="{3020AD23-7911-42BC-B581-95076ADCFD12}" type="parTrans" cxnId="{684A941B-663C-4FE0-AAA8-FDE9EFE3F135}">
      <dgm:prSet/>
      <dgm:spPr/>
      <dgm:t>
        <a:bodyPr/>
        <a:lstStyle/>
        <a:p>
          <a:endParaRPr lang="en-US"/>
        </a:p>
      </dgm:t>
    </dgm:pt>
    <dgm:pt modelId="{2D16F734-82EF-4625-A8A0-F4E45915427F}" type="sibTrans" cxnId="{684A941B-663C-4FE0-AAA8-FDE9EFE3F135}">
      <dgm:prSet/>
      <dgm:spPr/>
      <dgm:t>
        <a:bodyPr/>
        <a:lstStyle/>
        <a:p>
          <a:endParaRPr lang="en-US"/>
        </a:p>
      </dgm:t>
    </dgm:pt>
    <dgm:pt modelId="{D886F2B2-F941-4933-B6A8-19534B964E03}">
      <dgm:prSet phldrT="[Text]" custT="1"/>
      <dgm:spPr/>
      <dgm:t>
        <a:bodyPr/>
        <a:lstStyle/>
        <a:p>
          <a:r>
            <a:rPr lang="en-US" sz="1050">
              <a:latin typeface="Bierstadt" panose="020B0004020202020204" pitchFamily="34" charset="0"/>
            </a:rPr>
            <a:t>Over </a:t>
          </a:r>
          <a:r>
            <a:rPr lang="en-US" sz="1050" b="1">
              <a:latin typeface="Bierstadt" panose="020B0004020202020204" pitchFamily="34" charset="0"/>
            </a:rPr>
            <a:t>6,000</a:t>
          </a:r>
          <a:r>
            <a:rPr lang="en-US" sz="1050">
              <a:latin typeface="Bierstadt" panose="020B0004020202020204" pitchFamily="34" charset="0"/>
            </a:rPr>
            <a:t> youth are served annually by a mentor in </a:t>
          </a:r>
          <a:r>
            <a:rPr lang="en-US" sz="1050" b="1">
              <a:latin typeface="Bierstadt" panose="020B0004020202020204" pitchFamily="34" charset="0"/>
            </a:rPr>
            <a:t>52</a:t>
          </a:r>
          <a:r>
            <a:rPr lang="en-US" sz="1050">
              <a:latin typeface="Bierstadt" panose="020B0004020202020204" pitchFamily="34" charset="0"/>
            </a:rPr>
            <a:t> local program partners of Iowa MENTOR</a:t>
          </a:r>
          <a:endParaRPr lang="en-US" sz="1050"/>
        </a:p>
      </dgm:t>
    </dgm:pt>
    <dgm:pt modelId="{3646F319-8307-4571-B150-B57176ECF2B4}" type="parTrans" cxnId="{85FB131C-F248-4117-A256-FD183C5F65DE}">
      <dgm:prSet/>
      <dgm:spPr/>
      <dgm:t>
        <a:bodyPr/>
        <a:lstStyle/>
        <a:p>
          <a:endParaRPr lang="en-US"/>
        </a:p>
      </dgm:t>
    </dgm:pt>
    <dgm:pt modelId="{AF577C54-8672-434F-9BF4-3540DAACE10E}" type="sibTrans" cxnId="{85FB131C-F248-4117-A256-FD183C5F65DE}">
      <dgm:prSet/>
      <dgm:spPr/>
      <dgm:t>
        <a:bodyPr/>
        <a:lstStyle/>
        <a:p>
          <a:endParaRPr lang="en-US"/>
        </a:p>
      </dgm:t>
    </dgm:pt>
    <dgm:pt modelId="{C8E848DF-238D-47FC-8E04-F9395E5546FA}">
      <dgm:prSet custT="1"/>
      <dgm:spPr/>
      <dgm:t>
        <a:bodyPr/>
        <a:lstStyle/>
        <a:p>
          <a:r>
            <a:rPr lang="en-US" sz="900">
              <a:latin typeface="Bierstadt" panose="020B0004020202020204" pitchFamily="34" charset="0"/>
            </a:rPr>
            <a:t>Over </a:t>
          </a:r>
          <a:r>
            <a:rPr lang="en-US" sz="900" b="1">
              <a:latin typeface="Bierstadt" panose="020B0004020202020204" pitchFamily="34" charset="0"/>
            </a:rPr>
            <a:t>$3.4 million </a:t>
          </a:r>
          <a:r>
            <a:rPr lang="en-US" sz="900">
              <a:latin typeface="Bierstadt" panose="020B0004020202020204" pitchFamily="34" charset="0"/>
            </a:rPr>
            <a:t>in Segal education awards awarded to AmeriCorps members</a:t>
          </a:r>
        </a:p>
      </dgm:t>
    </dgm:pt>
    <dgm:pt modelId="{37B942A0-E2C8-4E30-8477-886C808253BA}" type="parTrans" cxnId="{A9A38AF8-4E61-4FDD-B319-ED26811721B5}">
      <dgm:prSet/>
      <dgm:spPr/>
      <dgm:t>
        <a:bodyPr/>
        <a:lstStyle/>
        <a:p>
          <a:endParaRPr lang="en-US"/>
        </a:p>
      </dgm:t>
    </dgm:pt>
    <dgm:pt modelId="{F10C8488-2CA5-40CA-A785-6F2F9F02C98D}" type="sibTrans" cxnId="{A9A38AF8-4E61-4FDD-B319-ED26811721B5}">
      <dgm:prSet/>
      <dgm:spPr/>
      <dgm:t>
        <a:bodyPr/>
        <a:lstStyle/>
        <a:p>
          <a:endParaRPr lang="en-US"/>
        </a:p>
      </dgm:t>
    </dgm:pt>
    <dgm:pt modelId="{630D3799-2FFA-45A6-8E96-CFD28FD2EF48}">
      <dgm:prSet custT="1"/>
      <dgm:spPr/>
      <dgm:t>
        <a:bodyPr/>
        <a:lstStyle/>
        <a:p>
          <a:r>
            <a:rPr lang="en-US" sz="900">
              <a:latin typeface="Bierstadt" panose="020B0004020202020204" pitchFamily="34" charset="0"/>
            </a:rPr>
            <a:t>More than </a:t>
          </a:r>
          <a:r>
            <a:rPr lang="en-US" sz="900" b="1">
              <a:latin typeface="Bierstadt" panose="020B0004020202020204" pitchFamily="34" charset="0"/>
            </a:rPr>
            <a:t>$29 million </a:t>
          </a:r>
          <a:r>
            <a:rPr lang="en-US" sz="900">
              <a:latin typeface="Bierstadt" panose="020B0004020202020204" pitchFamily="34" charset="0"/>
            </a:rPr>
            <a:t>in federal funding invested to support cost-effective community solutions</a:t>
          </a:r>
        </a:p>
      </dgm:t>
    </dgm:pt>
    <dgm:pt modelId="{7AE66729-8720-442F-99D4-7AD5321C9A26}" type="parTrans" cxnId="{BD8B83C6-5921-414A-A664-9BD7078A481F}">
      <dgm:prSet/>
      <dgm:spPr/>
      <dgm:t>
        <a:bodyPr/>
        <a:lstStyle/>
        <a:p>
          <a:endParaRPr lang="en-US"/>
        </a:p>
      </dgm:t>
    </dgm:pt>
    <dgm:pt modelId="{AD665166-FBB9-4456-9C20-C87677ACA645}" type="sibTrans" cxnId="{BD8B83C6-5921-414A-A664-9BD7078A481F}">
      <dgm:prSet/>
      <dgm:spPr/>
      <dgm:t>
        <a:bodyPr/>
        <a:lstStyle/>
        <a:p>
          <a:endParaRPr lang="en-US"/>
        </a:p>
      </dgm:t>
    </dgm:pt>
    <dgm:pt modelId="{2D0C6E10-9FF2-4B1E-861E-E71C69F44C2C}">
      <dgm:prSet custT="1"/>
      <dgm:spPr/>
      <dgm:t>
        <a:bodyPr/>
        <a:lstStyle/>
        <a:p>
          <a:r>
            <a:rPr lang="en-US" sz="900">
              <a:latin typeface="Bierstadt" panose="020B0004020202020204" pitchFamily="34" charset="0"/>
            </a:rPr>
            <a:t>More than </a:t>
          </a:r>
          <a:r>
            <a:rPr lang="en-US" sz="900" b="1">
              <a:latin typeface="Bierstadt" panose="020B0004020202020204" pitchFamily="34" charset="0"/>
            </a:rPr>
            <a:t>$7.1 million </a:t>
          </a:r>
          <a:r>
            <a:rPr lang="en-US" sz="900">
              <a:latin typeface="Bierstadt" panose="020B0004020202020204" pitchFamily="34" charset="0"/>
            </a:rPr>
            <a:t>in outside resources leveraged from businesses, foundations, public agencies, and other sources in Iowa last year</a:t>
          </a:r>
        </a:p>
      </dgm:t>
    </dgm:pt>
    <dgm:pt modelId="{0346ACC6-F150-49F4-811B-F6DFABEA7632}" type="parTrans" cxnId="{B3A34674-F614-4AAE-B814-4BB08E14A446}">
      <dgm:prSet/>
      <dgm:spPr/>
      <dgm:t>
        <a:bodyPr/>
        <a:lstStyle/>
        <a:p>
          <a:endParaRPr lang="en-US"/>
        </a:p>
      </dgm:t>
    </dgm:pt>
    <dgm:pt modelId="{E2104D11-2177-4BCE-9778-122E0E2CD7B0}" type="sibTrans" cxnId="{B3A34674-F614-4AAE-B814-4BB08E14A446}">
      <dgm:prSet/>
      <dgm:spPr/>
      <dgm:t>
        <a:bodyPr/>
        <a:lstStyle/>
        <a:p>
          <a:endParaRPr lang="en-US"/>
        </a:p>
      </dgm:t>
    </dgm:pt>
    <dgm:pt modelId="{8F779587-0F4A-4E82-BF04-5A2AB2E2CF67}">
      <dgm:prSet custT="1"/>
      <dgm:spPr/>
      <dgm:t>
        <a:bodyPr/>
        <a:lstStyle/>
        <a:p>
          <a:r>
            <a:rPr lang="en-US" sz="900">
              <a:latin typeface="Bierstadt" panose="020B0004020202020204" pitchFamily="34" charset="0"/>
            </a:rPr>
            <a:t>Since 1994, more than </a:t>
          </a:r>
          <a:r>
            <a:rPr lang="en-US" sz="900" b="1">
              <a:latin typeface="Bierstadt" panose="020B0004020202020204" pitchFamily="34" charset="0"/>
            </a:rPr>
            <a:t>14,000 </a:t>
          </a:r>
          <a:r>
            <a:rPr lang="en-US" sz="900">
              <a:latin typeface="Bierstadt" panose="020B0004020202020204" pitchFamily="34" charset="0"/>
            </a:rPr>
            <a:t>Iowa residents have served </a:t>
          </a:r>
          <a:r>
            <a:rPr lang="en-US" sz="900" b="1">
              <a:latin typeface="Bierstadt" panose="020B0004020202020204" pitchFamily="34" charset="0"/>
            </a:rPr>
            <a:t>19 million </a:t>
          </a:r>
          <a:r>
            <a:rPr lang="en-US" sz="900">
              <a:latin typeface="Bierstadt" panose="020B0004020202020204" pitchFamily="34" charset="0"/>
            </a:rPr>
            <a:t>hours, earning education awards totaling more than </a:t>
          </a:r>
          <a:r>
            <a:rPr lang="en-US" sz="900" b="1">
              <a:latin typeface="Bierstadt" panose="020B0004020202020204" pitchFamily="34" charset="0"/>
            </a:rPr>
            <a:t>$48.2 million</a:t>
          </a:r>
          <a:r>
            <a:rPr lang="en-US" sz="900">
              <a:latin typeface="Bierstadt" panose="020B0004020202020204" pitchFamily="34" charset="0"/>
            </a:rPr>
            <a:t> </a:t>
          </a:r>
        </a:p>
      </dgm:t>
    </dgm:pt>
    <dgm:pt modelId="{D9501202-35F6-434F-9405-81CE3EB6CFA1}" type="parTrans" cxnId="{E835291F-2A31-4A79-93F6-8AAC250BA640}">
      <dgm:prSet/>
      <dgm:spPr/>
      <dgm:t>
        <a:bodyPr/>
        <a:lstStyle/>
        <a:p>
          <a:endParaRPr lang="en-US"/>
        </a:p>
      </dgm:t>
    </dgm:pt>
    <dgm:pt modelId="{27F203EE-14CB-49D4-895C-8AF180C2AF33}" type="sibTrans" cxnId="{E835291F-2A31-4A79-93F6-8AAC250BA640}">
      <dgm:prSet/>
      <dgm:spPr/>
      <dgm:t>
        <a:bodyPr/>
        <a:lstStyle/>
        <a:p>
          <a:endParaRPr lang="en-US"/>
        </a:p>
      </dgm:t>
    </dgm:pt>
    <dgm:pt modelId="{405C2FEC-AF9D-4264-BEF0-5FFE2D18616E}">
      <dgm:prSet custT="1"/>
      <dgm:spPr/>
      <dgm:t>
        <a:bodyPr/>
        <a:lstStyle/>
        <a:p>
          <a:r>
            <a:rPr lang="en-US" sz="900">
              <a:latin typeface="Bierstadt" panose="020B0004020202020204" pitchFamily="34" charset="0"/>
              <a:cs typeface="Arial" panose="020B0604020202020204" pitchFamily="34" charset="0"/>
            </a:rPr>
            <a:t>Volunteer Iowa’s statewide database supports nearly </a:t>
          </a:r>
          <a:r>
            <a:rPr lang="en-US" sz="900" b="1">
              <a:latin typeface="Bierstadt" panose="020B0004020202020204" pitchFamily="34" charset="0"/>
              <a:cs typeface="Arial" panose="020B0604020202020204" pitchFamily="34" charset="0"/>
            </a:rPr>
            <a:t>1,800</a:t>
          </a:r>
          <a:r>
            <a:rPr lang="en-US" sz="900">
              <a:latin typeface="Bierstadt" panose="020B0004020202020204" pitchFamily="34" charset="0"/>
              <a:cs typeface="Arial" panose="020B0604020202020204" pitchFamily="34" charset="0"/>
            </a:rPr>
            <a:t> organizations in finding volunteers</a:t>
          </a:r>
        </a:p>
      </dgm:t>
    </dgm:pt>
    <dgm:pt modelId="{0C01B193-FB47-44C1-AA10-4B8A4C58C754}" type="parTrans" cxnId="{F4AB82DB-8B14-49F9-8B88-02EF600812EF}">
      <dgm:prSet/>
      <dgm:spPr/>
      <dgm:t>
        <a:bodyPr/>
        <a:lstStyle/>
        <a:p>
          <a:endParaRPr lang="en-US"/>
        </a:p>
      </dgm:t>
    </dgm:pt>
    <dgm:pt modelId="{A9C8D451-1103-4E84-BD48-EAC79C601A26}" type="sibTrans" cxnId="{F4AB82DB-8B14-49F9-8B88-02EF600812EF}">
      <dgm:prSet/>
      <dgm:spPr/>
      <dgm:t>
        <a:bodyPr/>
        <a:lstStyle/>
        <a:p>
          <a:endParaRPr lang="en-US"/>
        </a:p>
      </dgm:t>
    </dgm:pt>
    <dgm:pt modelId="{17B92E1A-5243-43C8-BED9-CD36AF211F75}">
      <dgm:prSet custT="1"/>
      <dgm:spPr/>
      <dgm:t>
        <a:bodyPr/>
        <a:lstStyle/>
        <a:p>
          <a:r>
            <a:rPr lang="en-US" sz="900">
              <a:latin typeface="Bierstadt" panose="020B0004020202020204" pitchFamily="34" charset="0"/>
              <a:cs typeface="Arial" panose="020B0604020202020204" pitchFamily="34" charset="0"/>
            </a:rPr>
            <a:t>In 2022, </a:t>
          </a:r>
          <a:r>
            <a:rPr lang="en-US" sz="900" b="1">
              <a:latin typeface="Bierstadt" panose="020B0004020202020204" pitchFamily="34" charset="0"/>
              <a:cs typeface="Arial" panose="020B0604020202020204" pitchFamily="34" charset="0"/>
            </a:rPr>
            <a:t>57.6% </a:t>
          </a:r>
          <a:r>
            <a:rPr lang="en-US" sz="900">
              <a:latin typeface="Bierstadt" panose="020B0004020202020204" pitchFamily="34" charset="0"/>
              <a:cs typeface="Arial" panose="020B0604020202020204" pitchFamily="34" charset="0"/>
            </a:rPr>
            <a:t>of Iowans volunteered regularly according to a statewide survey (BRFSS)</a:t>
          </a:r>
        </a:p>
      </dgm:t>
    </dgm:pt>
    <dgm:pt modelId="{E2E51A44-CBC0-444B-B0DA-C166ECF1A86B}" type="parTrans" cxnId="{C91E068F-EC0A-43F0-B8F3-ED89DE746627}">
      <dgm:prSet/>
      <dgm:spPr/>
      <dgm:t>
        <a:bodyPr/>
        <a:lstStyle/>
        <a:p>
          <a:endParaRPr lang="en-US"/>
        </a:p>
      </dgm:t>
    </dgm:pt>
    <dgm:pt modelId="{3D83CE26-5871-48CA-8957-73536DAED44B}" type="sibTrans" cxnId="{C91E068F-EC0A-43F0-B8F3-ED89DE746627}">
      <dgm:prSet/>
      <dgm:spPr/>
      <dgm:t>
        <a:bodyPr/>
        <a:lstStyle/>
        <a:p>
          <a:endParaRPr lang="en-US"/>
        </a:p>
      </dgm:t>
    </dgm:pt>
    <dgm:pt modelId="{28E8A9A1-1830-42B5-82E6-C6C7B65F6C4E}">
      <dgm:prSet custT="1"/>
      <dgm:spPr/>
      <dgm:t>
        <a:bodyPr/>
        <a:lstStyle/>
        <a:p>
          <a:r>
            <a:rPr lang="en-US" sz="900">
              <a:latin typeface="Bierstadt" panose="020B0004020202020204" pitchFamily="34" charset="0"/>
              <a:cs typeface="Arial" panose="020B0604020202020204" pitchFamily="34" charset="0"/>
            </a:rPr>
            <a:t>Volunteers provided service worth </a:t>
          </a:r>
          <a:r>
            <a:rPr lang="en-US" sz="900" b="1">
              <a:latin typeface="Bierstadt" panose="020B0004020202020204" pitchFamily="34" charset="0"/>
              <a:cs typeface="Arial" panose="020B0604020202020204" pitchFamily="34" charset="0"/>
            </a:rPr>
            <a:t>$1.3 billion</a:t>
          </a:r>
          <a:r>
            <a:rPr lang="en-US" sz="900">
              <a:latin typeface="Bierstadt" panose="020B0004020202020204" pitchFamily="34" charset="0"/>
              <a:cs typeface="Arial" panose="020B0604020202020204" pitchFamily="34" charset="0"/>
            </a:rPr>
            <a:t> in labor to Iowa charities and communities keeping them afloat while meeting a bigger demand</a:t>
          </a:r>
        </a:p>
      </dgm:t>
    </dgm:pt>
    <dgm:pt modelId="{42F3EDC4-8AC7-4F3D-A0F2-1F77BB299417}" type="parTrans" cxnId="{EEE6A270-1FBD-4610-BDF8-0427EBD8EF7F}">
      <dgm:prSet/>
      <dgm:spPr/>
      <dgm:t>
        <a:bodyPr/>
        <a:lstStyle/>
        <a:p>
          <a:endParaRPr lang="en-US"/>
        </a:p>
      </dgm:t>
    </dgm:pt>
    <dgm:pt modelId="{EEB95E01-1B15-41B2-BE24-8C7556F6B48E}" type="sibTrans" cxnId="{EEE6A270-1FBD-4610-BDF8-0427EBD8EF7F}">
      <dgm:prSet/>
      <dgm:spPr/>
      <dgm:t>
        <a:bodyPr/>
        <a:lstStyle/>
        <a:p>
          <a:endParaRPr lang="en-US"/>
        </a:p>
      </dgm:t>
    </dgm:pt>
    <dgm:pt modelId="{1EC5207F-FB09-44D6-94DD-29287614F3BF}">
      <dgm:prSet custT="1"/>
      <dgm:spPr/>
      <dgm:t>
        <a:bodyPr/>
        <a:lstStyle/>
        <a:p>
          <a:r>
            <a:rPr lang="en-US" sz="900">
              <a:latin typeface="Bierstadt" panose="020B0004020202020204" pitchFamily="34" charset="0"/>
              <a:cs typeface="Arial" panose="020B0604020202020204" pitchFamily="34" charset="0"/>
            </a:rPr>
            <a:t>Iowa's informal volunteer rate ranks </a:t>
          </a:r>
          <a:r>
            <a:rPr lang="en-US" sz="900" b="1">
              <a:latin typeface="Bierstadt" panose="020B0004020202020204" pitchFamily="34" charset="0"/>
              <a:cs typeface="Arial" panose="020B0604020202020204" pitchFamily="34" charset="0"/>
            </a:rPr>
            <a:t>9th </a:t>
          </a:r>
          <a:r>
            <a:rPr lang="en-US" sz="900">
              <a:latin typeface="Bierstadt" panose="020B0004020202020204" pitchFamily="34" charset="0"/>
              <a:cs typeface="Arial" panose="020B0604020202020204" pitchFamily="34" charset="0"/>
            </a:rPr>
            <a:t>highest in the country</a:t>
          </a:r>
        </a:p>
      </dgm:t>
    </dgm:pt>
    <dgm:pt modelId="{60C3AF10-A90E-44F9-8C9D-8D60E4D5A8DF}" type="parTrans" cxnId="{B2DCA3D2-2F5C-4D46-B6A5-26F64E9FC300}">
      <dgm:prSet/>
      <dgm:spPr/>
      <dgm:t>
        <a:bodyPr/>
        <a:lstStyle/>
        <a:p>
          <a:endParaRPr lang="en-US"/>
        </a:p>
      </dgm:t>
    </dgm:pt>
    <dgm:pt modelId="{D3FCFD14-FE77-4C3B-BE9C-1F2D0A7584F6}" type="sibTrans" cxnId="{B2DCA3D2-2F5C-4D46-B6A5-26F64E9FC300}">
      <dgm:prSet/>
      <dgm:spPr/>
      <dgm:t>
        <a:bodyPr/>
        <a:lstStyle/>
        <a:p>
          <a:endParaRPr lang="en-US"/>
        </a:p>
      </dgm:t>
    </dgm:pt>
    <dgm:pt modelId="{9B343175-8E7C-4DE9-BAFC-D91EEDCA8EEE}">
      <dgm:prSet custT="1"/>
      <dgm:spPr/>
      <dgm:t>
        <a:bodyPr/>
        <a:lstStyle/>
        <a:p>
          <a:endParaRPr lang="en-US" sz="1050">
            <a:solidFill>
              <a:schemeClr val="tx1">
                <a:lumMod val="50000"/>
                <a:lumOff val="50000"/>
              </a:schemeClr>
            </a:solidFill>
            <a:latin typeface="Bierstadt" panose="020B0004020202020204" pitchFamily="34" charset="0"/>
          </a:endParaRPr>
        </a:p>
      </dgm:t>
    </dgm:pt>
    <dgm:pt modelId="{6C5633B0-B485-4345-94F1-1B92AA13519D}" type="parTrans" cxnId="{0485E920-EAA0-4057-95A9-2BAE5FBA8530}">
      <dgm:prSet/>
      <dgm:spPr/>
      <dgm:t>
        <a:bodyPr/>
        <a:lstStyle/>
        <a:p>
          <a:endParaRPr lang="en-US"/>
        </a:p>
      </dgm:t>
    </dgm:pt>
    <dgm:pt modelId="{020DFA40-4B0A-402C-86C4-B3904C2ECD38}" type="sibTrans" cxnId="{0485E920-EAA0-4057-95A9-2BAE5FBA8530}">
      <dgm:prSet/>
      <dgm:spPr/>
      <dgm:t>
        <a:bodyPr/>
        <a:lstStyle/>
        <a:p>
          <a:endParaRPr lang="en-US"/>
        </a:p>
      </dgm:t>
    </dgm:pt>
    <dgm:pt modelId="{4815879D-C6CD-4B69-81F7-707816455FDC}">
      <dgm:prSet custT="1"/>
      <dgm:spPr/>
      <dgm:t>
        <a:bodyPr/>
        <a:lstStyle/>
        <a:p>
          <a:r>
            <a:rPr lang="en-US" sz="1050" b="1">
              <a:latin typeface="Bierstadt" panose="020B0004020202020204" pitchFamily="34" charset="0"/>
            </a:rPr>
            <a:t>42</a:t>
          </a:r>
          <a:r>
            <a:rPr lang="en-US" sz="1050">
              <a:latin typeface="Bierstadt" panose="020B0004020202020204" pitchFamily="34" charset="0"/>
            </a:rPr>
            <a:t> youth-serving programs meet national standards of the National Quality Mentoring System through the National Mentoring Resource Center</a:t>
          </a:r>
        </a:p>
      </dgm:t>
    </dgm:pt>
    <dgm:pt modelId="{B83BBC1B-387D-462E-9CE3-F9BB84197AB3}" type="parTrans" cxnId="{487E5F1C-6C68-4431-A15F-B2CD3E73A2F9}">
      <dgm:prSet/>
      <dgm:spPr/>
      <dgm:t>
        <a:bodyPr/>
        <a:lstStyle/>
        <a:p>
          <a:endParaRPr lang="en-US"/>
        </a:p>
      </dgm:t>
    </dgm:pt>
    <dgm:pt modelId="{7BD61EE8-4BAE-4116-8851-7D768FE21367}" type="sibTrans" cxnId="{487E5F1C-6C68-4431-A15F-B2CD3E73A2F9}">
      <dgm:prSet/>
      <dgm:spPr/>
      <dgm:t>
        <a:bodyPr/>
        <a:lstStyle/>
        <a:p>
          <a:endParaRPr lang="en-US"/>
        </a:p>
      </dgm:t>
    </dgm:pt>
    <dgm:pt modelId="{7189AD30-B2DB-4BFA-BA5A-45FBBD323699}">
      <dgm:prSet custT="1"/>
      <dgm:spPr/>
      <dgm:t>
        <a:bodyPr/>
        <a:lstStyle/>
        <a:p>
          <a:endParaRPr lang="en-US" sz="1050">
            <a:latin typeface="Bierstadt" panose="020B0004020202020204" pitchFamily="34" charset="0"/>
          </a:endParaRPr>
        </a:p>
      </dgm:t>
    </dgm:pt>
    <dgm:pt modelId="{F5047551-A5DD-4E20-8B5D-801CF8B80699}" type="parTrans" cxnId="{CB2E5725-3C7D-4B73-A7AD-2C28DFB618EB}">
      <dgm:prSet/>
      <dgm:spPr/>
      <dgm:t>
        <a:bodyPr/>
        <a:lstStyle/>
        <a:p>
          <a:endParaRPr lang="en-US"/>
        </a:p>
      </dgm:t>
    </dgm:pt>
    <dgm:pt modelId="{BB1D4B85-E486-488D-8E3C-BE42546B6F2D}" type="sibTrans" cxnId="{CB2E5725-3C7D-4B73-A7AD-2C28DFB618EB}">
      <dgm:prSet/>
      <dgm:spPr/>
      <dgm:t>
        <a:bodyPr/>
        <a:lstStyle/>
        <a:p>
          <a:endParaRPr lang="en-US"/>
        </a:p>
      </dgm:t>
    </dgm:pt>
    <dgm:pt modelId="{D0303170-FA2D-4B3E-800F-6B55BF9DD607}">
      <dgm:prSet custT="1"/>
      <dgm:spPr/>
      <dgm:t>
        <a:bodyPr/>
        <a:lstStyle/>
        <a:p>
          <a:r>
            <a:rPr lang="en-US" sz="1050">
              <a:latin typeface="Bierstadt" panose="020B0004020202020204" pitchFamily="34" charset="0"/>
            </a:rPr>
            <a:t>Iowa MENTOR has program partners covering </a:t>
          </a:r>
          <a:r>
            <a:rPr lang="en-US" sz="1050" b="1">
              <a:latin typeface="Bierstadt" panose="020B0004020202020204" pitchFamily="34" charset="0"/>
            </a:rPr>
            <a:t>66 counties</a:t>
          </a:r>
        </a:p>
      </dgm:t>
    </dgm:pt>
    <dgm:pt modelId="{EACB09F2-A15E-4B78-9C76-A4035456D891}" type="parTrans" cxnId="{C681E935-2996-48F3-A32B-D04FD3E13FE6}">
      <dgm:prSet/>
      <dgm:spPr/>
      <dgm:t>
        <a:bodyPr/>
        <a:lstStyle/>
        <a:p>
          <a:endParaRPr lang="en-US"/>
        </a:p>
      </dgm:t>
    </dgm:pt>
    <dgm:pt modelId="{66252EC3-F9E0-44B9-9784-6DD16B7A9A02}" type="sibTrans" cxnId="{C681E935-2996-48F3-A32B-D04FD3E13FE6}">
      <dgm:prSet/>
      <dgm:spPr/>
      <dgm:t>
        <a:bodyPr/>
        <a:lstStyle/>
        <a:p>
          <a:endParaRPr lang="en-US"/>
        </a:p>
      </dgm:t>
    </dgm:pt>
    <dgm:pt modelId="{7ACBC6D3-F003-4D6F-BA4C-4DE7676AD10D}">
      <dgm:prSet custT="1"/>
      <dgm:spPr/>
      <dgm:t>
        <a:bodyPr/>
        <a:lstStyle/>
        <a:p>
          <a:endParaRPr lang="en-US" sz="1050">
            <a:latin typeface="Bierstadt" panose="020B0004020202020204" pitchFamily="34" charset="0"/>
          </a:endParaRPr>
        </a:p>
      </dgm:t>
    </dgm:pt>
    <dgm:pt modelId="{E9D4D6FA-C7A8-4643-A504-4866BB371082}" type="parTrans" cxnId="{05D44822-717D-4BDB-A707-6B8637950455}">
      <dgm:prSet/>
      <dgm:spPr/>
      <dgm:t>
        <a:bodyPr/>
        <a:lstStyle/>
        <a:p>
          <a:endParaRPr lang="en-US"/>
        </a:p>
      </dgm:t>
    </dgm:pt>
    <dgm:pt modelId="{1B4C3C65-717D-4252-9AA7-230F5A6703A2}" type="sibTrans" cxnId="{05D44822-717D-4BDB-A707-6B8637950455}">
      <dgm:prSet/>
      <dgm:spPr/>
      <dgm:t>
        <a:bodyPr/>
        <a:lstStyle/>
        <a:p>
          <a:endParaRPr lang="en-US"/>
        </a:p>
      </dgm:t>
    </dgm:pt>
    <dgm:pt modelId="{B0FC043F-E4EC-40D6-AD51-42F8C7E4C05B}">
      <dgm:prSet custT="1"/>
      <dgm:spPr/>
      <dgm:t>
        <a:bodyPr/>
        <a:lstStyle/>
        <a:p>
          <a:r>
            <a:rPr lang="en-US" sz="1050" b="1">
              <a:latin typeface="Bierstadt" panose="020B0004020202020204" pitchFamily="34" charset="0"/>
            </a:rPr>
            <a:t>81% </a:t>
          </a:r>
          <a:r>
            <a:rPr lang="en-US" sz="1050">
              <a:latin typeface="Bierstadt" panose="020B0004020202020204" pitchFamily="34" charset="0"/>
            </a:rPr>
            <a:t>of participants in Iowa mentoring programs have met program goals</a:t>
          </a:r>
        </a:p>
      </dgm:t>
    </dgm:pt>
    <dgm:pt modelId="{078634E9-4EB6-452B-ADA8-45F43238FC33}" type="parTrans" cxnId="{514612D7-87CA-49CA-B45E-34D797843826}">
      <dgm:prSet/>
      <dgm:spPr/>
      <dgm:t>
        <a:bodyPr/>
        <a:lstStyle/>
        <a:p>
          <a:endParaRPr lang="en-US"/>
        </a:p>
      </dgm:t>
    </dgm:pt>
    <dgm:pt modelId="{FED8B050-CF17-47B5-9EA3-2B3E6082F5AE}" type="sibTrans" cxnId="{514612D7-87CA-49CA-B45E-34D797843826}">
      <dgm:prSet/>
      <dgm:spPr/>
      <dgm:t>
        <a:bodyPr/>
        <a:lstStyle/>
        <a:p>
          <a:endParaRPr lang="en-US"/>
        </a:p>
      </dgm:t>
    </dgm:pt>
    <dgm:pt modelId="{3B683A44-1E49-451E-9800-DD3A030254D5}">
      <dgm:prSet phldrT="[Text]" custT="1"/>
      <dgm:spPr/>
      <dgm:t>
        <a:bodyPr/>
        <a:lstStyle/>
        <a:p>
          <a:endParaRPr lang="en-US" sz="900">
            <a:latin typeface="Bierstadt" panose="020B0004020202020204" pitchFamily="34" charset="0"/>
          </a:endParaRPr>
        </a:p>
      </dgm:t>
    </dgm:pt>
    <dgm:pt modelId="{088CD0FE-C529-4658-A495-42E367F374D5}" type="parTrans" cxnId="{B4CFA133-AD63-4DCB-A10D-F5BCCB0F7600}">
      <dgm:prSet/>
      <dgm:spPr/>
      <dgm:t>
        <a:bodyPr/>
        <a:lstStyle/>
        <a:p>
          <a:endParaRPr lang="en-US"/>
        </a:p>
      </dgm:t>
    </dgm:pt>
    <dgm:pt modelId="{976C5E8D-D265-4325-A7BD-D3DDC6F27BE0}" type="sibTrans" cxnId="{B4CFA133-AD63-4DCB-A10D-F5BCCB0F7600}">
      <dgm:prSet/>
      <dgm:spPr/>
      <dgm:t>
        <a:bodyPr/>
        <a:lstStyle/>
        <a:p>
          <a:endParaRPr lang="en-US"/>
        </a:p>
      </dgm:t>
    </dgm:pt>
    <dgm:pt modelId="{BB312374-C872-4C57-841C-CF2EBEB1642C}">
      <dgm:prSet custT="1"/>
      <dgm:spPr/>
      <dgm:t>
        <a:bodyPr/>
        <a:lstStyle/>
        <a:p>
          <a:endParaRPr lang="en-US" sz="900">
            <a:latin typeface="Bierstadt" panose="020B0004020202020204" pitchFamily="34" charset="0"/>
            <a:cs typeface="Arial" panose="020B0604020202020204" pitchFamily="34" charset="0"/>
          </a:endParaRPr>
        </a:p>
      </dgm:t>
    </dgm:pt>
    <dgm:pt modelId="{CEB5071B-97DE-4B13-BDDB-80788F8E76BF}" type="parTrans" cxnId="{BB3BB421-D188-4096-9D84-AF2E7AE1CBDA}">
      <dgm:prSet/>
      <dgm:spPr/>
      <dgm:t>
        <a:bodyPr/>
        <a:lstStyle/>
        <a:p>
          <a:endParaRPr lang="en-US"/>
        </a:p>
      </dgm:t>
    </dgm:pt>
    <dgm:pt modelId="{E523D2B7-D5A4-4C35-AE36-13407BC0B926}" type="sibTrans" cxnId="{BB3BB421-D188-4096-9D84-AF2E7AE1CBDA}">
      <dgm:prSet/>
      <dgm:spPr/>
      <dgm:t>
        <a:bodyPr/>
        <a:lstStyle/>
        <a:p>
          <a:endParaRPr lang="en-US"/>
        </a:p>
      </dgm:t>
    </dgm:pt>
    <dgm:pt modelId="{215A9214-7837-43F1-B2B4-70AAE189FF9B}">
      <dgm:prSet custT="1"/>
      <dgm:spPr/>
      <dgm:t>
        <a:bodyPr/>
        <a:lstStyle/>
        <a:p>
          <a:endParaRPr lang="en-US" sz="900">
            <a:latin typeface="Bierstadt" panose="020B0004020202020204" pitchFamily="34" charset="0"/>
            <a:cs typeface="Arial" panose="020B0604020202020204" pitchFamily="34" charset="0"/>
          </a:endParaRPr>
        </a:p>
      </dgm:t>
    </dgm:pt>
    <dgm:pt modelId="{05A4464A-DE09-46EF-A7C7-6D1CE52E5B1F}" type="parTrans" cxnId="{7061907D-D7E6-4FFA-ADD9-4C23CD0884DD}">
      <dgm:prSet/>
      <dgm:spPr/>
      <dgm:t>
        <a:bodyPr/>
        <a:lstStyle/>
        <a:p>
          <a:endParaRPr lang="en-US"/>
        </a:p>
      </dgm:t>
    </dgm:pt>
    <dgm:pt modelId="{E3F700E8-2659-4472-9B2B-BCE3C69960B5}" type="sibTrans" cxnId="{7061907D-D7E6-4FFA-ADD9-4C23CD0884DD}">
      <dgm:prSet/>
      <dgm:spPr/>
      <dgm:t>
        <a:bodyPr/>
        <a:lstStyle/>
        <a:p>
          <a:endParaRPr lang="en-US"/>
        </a:p>
      </dgm:t>
    </dgm:pt>
    <dgm:pt modelId="{81508A01-0DFB-4F8A-888B-673D34B7D214}">
      <dgm:prSet custT="1"/>
      <dgm:spPr/>
      <dgm:t>
        <a:bodyPr/>
        <a:lstStyle/>
        <a:p>
          <a:endParaRPr lang="en-US" sz="900">
            <a:latin typeface="Bierstadt" panose="020B0004020202020204" pitchFamily="34" charset="0"/>
            <a:cs typeface="Arial" panose="020B0604020202020204" pitchFamily="34" charset="0"/>
          </a:endParaRPr>
        </a:p>
      </dgm:t>
    </dgm:pt>
    <dgm:pt modelId="{0A8CA656-E0E4-4F72-81DC-6F21026CAC16}" type="parTrans" cxnId="{41DEE73A-1B26-49D9-A569-987C09A3BD50}">
      <dgm:prSet/>
      <dgm:spPr/>
      <dgm:t>
        <a:bodyPr/>
        <a:lstStyle/>
        <a:p>
          <a:endParaRPr lang="en-US"/>
        </a:p>
      </dgm:t>
    </dgm:pt>
    <dgm:pt modelId="{E937F1D5-2180-4594-8341-9013556B83B3}" type="sibTrans" cxnId="{41DEE73A-1B26-49D9-A569-987C09A3BD50}">
      <dgm:prSet/>
      <dgm:spPr/>
      <dgm:t>
        <a:bodyPr/>
        <a:lstStyle/>
        <a:p>
          <a:endParaRPr lang="en-US"/>
        </a:p>
      </dgm:t>
    </dgm:pt>
    <dgm:pt modelId="{350F744D-5800-46C7-99CF-372CA8284E73}">
      <dgm:prSet phldrT="[Text]" custT="1"/>
      <dgm:spPr/>
      <dgm:t>
        <a:bodyPr/>
        <a:lstStyle/>
        <a:p>
          <a:endParaRPr lang="en-US" sz="900">
            <a:latin typeface="Bierstadt" panose="020B0004020202020204" pitchFamily="34" charset="0"/>
          </a:endParaRPr>
        </a:p>
      </dgm:t>
    </dgm:pt>
    <dgm:pt modelId="{17332F48-1BD6-4BBA-B7C2-7526A5CFB277}" type="parTrans" cxnId="{003140B0-EC92-46EA-A21E-658F16534AB1}">
      <dgm:prSet/>
      <dgm:spPr/>
      <dgm:t>
        <a:bodyPr/>
        <a:lstStyle/>
        <a:p>
          <a:endParaRPr lang="en-US"/>
        </a:p>
      </dgm:t>
    </dgm:pt>
    <dgm:pt modelId="{A526DC0B-4D27-465B-B5C2-49B100E8BA0E}" type="sibTrans" cxnId="{003140B0-EC92-46EA-A21E-658F16534AB1}">
      <dgm:prSet/>
      <dgm:spPr/>
      <dgm:t>
        <a:bodyPr/>
        <a:lstStyle/>
        <a:p>
          <a:endParaRPr lang="en-US"/>
        </a:p>
      </dgm:t>
    </dgm:pt>
    <dgm:pt modelId="{F6259943-7BCE-47F7-8739-D835E0F0C97D}">
      <dgm:prSet custT="1"/>
      <dgm:spPr/>
      <dgm:t>
        <a:bodyPr/>
        <a:lstStyle/>
        <a:p>
          <a:endParaRPr lang="en-US" sz="900">
            <a:latin typeface="Bierstadt" panose="020B0004020202020204" pitchFamily="34" charset="0"/>
          </a:endParaRPr>
        </a:p>
      </dgm:t>
    </dgm:pt>
    <dgm:pt modelId="{CA7BCED3-027F-4BA0-9DB0-7738A0E8263E}" type="parTrans" cxnId="{AE0DEAB9-B7E3-407B-B4DC-277CD638AD7C}">
      <dgm:prSet/>
      <dgm:spPr/>
      <dgm:t>
        <a:bodyPr/>
        <a:lstStyle/>
        <a:p>
          <a:endParaRPr lang="en-US"/>
        </a:p>
      </dgm:t>
    </dgm:pt>
    <dgm:pt modelId="{FF01BC8A-88FB-4401-9758-AC62FA5B51ED}" type="sibTrans" cxnId="{AE0DEAB9-B7E3-407B-B4DC-277CD638AD7C}">
      <dgm:prSet/>
      <dgm:spPr/>
      <dgm:t>
        <a:bodyPr/>
        <a:lstStyle/>
        <a:p>
          <a:endParaRPr lang="en-US"/>
        </a:p>
      </dgm:t>
    </dgm:pt>
    <dgm:pt modelId="{078B4DF9-2A58-4268-8C2C-34C7074E437A}">
      <dgm:prSet custT="1"/>
      <dgm:spPr/>
      <dgm:t>
        <a:bodyPr/>
        <a:lstStyle/>
        <a:p>
          <a:endParaRPr lang="en-US" sz="900">
            <a:latin typeface="Bierstadt" panose="020B0004020202020204" pitchFamily="34" charset="0"/>
          </a:endParaRPr>
        </a:p>
      </dgm:t>
    </dgm:pt>
    <dgm:pt modelId="{5A9CEC4B-5D54-49FA-AD86-F7C16C233CD2}" type="parTrans" cxnId="{E9A761A1-9C6A-44E3-A488-424CD2C78988}">
      <dgm:prSet/>
      <dgm:spPr/>
      <dgm:t>
        <a:bodyPr/>
        <a:lstStyle/>
        <a:p>
          <a:endParaRPr lang="en-US"/>
        </a:p>
      </dgm:t>
    </dgm:pt>
    <dgm:pt modelId="{283879A3-C0B6-4DB2-B99F-F04BD18F438E}" type="sibTrans" cxnId="{E9A761A1-9C6A-44E3-A488-424CD2C78988}">
      <dgm:prSet/>
      <dgm:spPr/>
      <dgm:t>
        <a:bodyPr/>
        <a:lstStyle/>
        <a:p>
          <a:endParaRPr lang="en-US"/>
        </a:p>
      </dgm:t>
    </dgm:pt>
    <dgm:pt modelId="{82B7AE65-2F4B-41E0-A9DE-271C779B9243}">
      <dgm:prSet custT="1"/>
      <dgm:spPr/>
      <dgm:t>
        <a:bodyPr/>
        <a:lstStyle/>
        <a:p>
          <a:endParaRPr lang="en-US" sz="900">
            <a:latin typeface="Bierstadt" panose="020B0004020202020204" pitchFamily="34" charset="0"/>
          </a:endParaRPr>
        </a:p>
      </dgm:t>
    </dgm:pt>
    <dgm:pt modelId="{D6D16DD6-79E4-4DA8-9DB9-F44E3C4A84AD}" type="parTrans" cxnId="{2A8B5FE6-AAFA-4BFB-8431-4E3BF9012E8F}">
      <dgm:prSet/>
      <dgm:spPr/>
      <dgm:t>
        <a:bodyPr/>
        <a:lstStyle/>
        <a:p>
          <a:endParaRPr lang="en-US"/>
        </a:p>
      </dgm:t>
    </dgm:pt>
    <dgm:pt modelId="{ED8092B5-CE76-46D5-A2B5-E8C675F33B5E}" type="sibTrans" cxnId="{2A8B5FE6-AAFA-4BFB-8431-4E3BF9012E8F}">
      <dgm:prSet/>
      <dgm:spPr/>
      <dgm:t>
        <a:bodyPr/>
        <a:lstStyle/>
        <a:p>
          <a:endParaRPr lang="en-US"/>
        </a:p>
      </dgm:t>
    </dgm:pt>
    <dgm:pt modelId="{D74D0F36-5887-44BE-9377-888B12B94F16}" type="pres">
      <dgm:prSet presAssocID="{75A6BD97-816B-4904-AAAA-7E23CDA43C00}" presName="linearFlow" presStyleCnt="0">
        <dgm:presLayoutVars>
          <dgm:dir/>
          <dgm:animLvl val="lvl"/>
          <dgm:resizeHandles/>
        </dgm:presLayoutVars>
      </dgm:prSet>
      <dgm:spPr/>
    </dgm:pt>
    <dgm:pt modelId="{8B36237F-0267-448F-926E-2E267FC37F54}" type="pres">
      <dgm:prSet presAssocID="{8759BE18-D6D4-46B5-BCB5-579276891232}" presName="compositeNode" presStyleCnt="0">
        <dgm:presLayoutVars>
          <dgm:bulletEnabled val="1"/>
        </dgm:presLayoutVars>
      </dgm:prSet>
      <dgm:spPr/>
    </dgm:pt>
    <dgm:pt modelId="{9E501ADB-6640-4E3A-98B6-E78F0C620FC7}" type="pres">
      <dgm:prSet presAssocID="{8759BE18-D6D4-46B5-BCB5-579276891232}" presName="image" presStyleLbl="fgImgPlace1" presStyleIdx="0" presStyleCnt="3" custLinFactNeighborX="-6711" custLinFactNeighborY="-2409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success with solid fill"/>
        </a:ext>
      </dgm:extLst>
    </dgm:pt>
    <dgm:pt modelId="{C991B488-EC0D-4425-92DE-8E75FA6EAE3C}" type="pres">
      <dgm:prSet presAssocID="{8759BE18-D6D4-46B5-BCB5-579276891232}" presName="childNode" presStyleLbl="node1" presStyleIdx="0" presStyleCnt="3" custScaleY="119096" custLinFactNeighborX="-750" custLinFactNeighborY="2019">
        <dgm:presLayoutVars>
          <dgm:bulletEnabled val="1"/>
        </dgm:presLayoutVars>
      </dgm:prSet>
      <dgm:spPr/>
    </dgm:pt>
    <dgm:pt modelId="{B2679C8E-2179-4458-98FE-5C9B2AFDE7CF}" type="pres">
      <dgm:prSet presAssocID="{8759BE18-D6D4-46B5-BCB5-579276891232}" presName="parentNode" presStyleLbl="revTx" presStyleIdx="0" presStyleCnt="3">
        <dgm:presLayoutVars>
          <dgm:chMax val="0"/>
          <dgm:bulletEnabled val="1"/>
        </dgm:presLayoutVars>
      </dgm:prSet>
      <dgm:spPr/>
    </dgm:pt>
    <dgm:pt modelId="{7C5E3F88-75C8-48DC-A55F-3FD5F35B13DA}" type="pres">
      <dgm:prSet presAssocID="{84977E5A-A7C3-45E6-B296-1963FB344624}" presName="sibTrans" presStyleCnt="0"/>
      <dgm:spPr/>
    </dgm:pt>
    <dgm:pt modelId="{752DCEA7-4224-4A4A-A02D-C43321A68478}" type="pres">
      <dgm:prSet presAssocID="{C78727E0-D8C0-4DD6-9CD6-BB6340C24F63}" presName="compositeNode" presStyleCnt="0">
        <dgm:presLayoutVars>
          <dgm:bulletEnabled val="1"/>
        </dgm:presLayoutVars>
      </dgm:prSet>
      <dgm:spPr/>
    </dgm:pt>
    <dgm:pt modelId="{D2F88F76-1BD8-4F27-B802-42D4C874488C}" type="pres">
      <dgm:prSet presAssocID="{C78727E0-D8C0-4DD6-9CD6-BB6340C24F63}" presName="image" presStyleLbl="fgImgPlace1" presStyleIdx="1" presStyleCnt="3" custLinFactNeighborX="-6711" custLinFactNeighborY="-2409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F20FD486-744F-4980-8589-8C3B31A5EE57}" type="pres">
      <dgm:prSet presAssocID="{C78727E0-D8C0-4DD6-9CD6-BB6340C24F63}" presName="childNode" presStyleLbl="node1" presStyleIdx="1" presStyleCnt="3" custScaleY="119096" custLinFactNeighborX="154" custLinFactNeighborY="1978">
        <dgm:presLayoutVars>
          <dgm:bulletEnabled val="1"/>
        </dgm:presLayoutVars>
      </dgm:prSet>
      <dgm:spPr/>
    </dgm:pt>
    <dgm:pt modelId="{3A91B9FD-8BDA-4255-ADE2-23BE5BF44073}" type="pres">
      <dgm:prSet presAssocID="{C78727E0-D8C0-4DD6-9CD6-BB6340C24F63}" presName="parentNode" presStyleLbl="revTx" presStyleIdx="1" presStyleCnt="3">
        <dgm:presLayoutVars>
          <dgm:chMax val="0"/>
          <dgm:bulletEnabled val="1"/>
        </dgm:presLayoutVars>
      </dgm:prSet>
      <dgm:spPr/>
    </dgm:pt>
    <dgm:pt modelId="{EC0D7BA2-9105-41F9-8F71-EF3267BD8409}" type="pres">
      <dgm:prSet presAssocID="{9067DEB6-99A0-4769-864E-016FED3AD408}" presName="sibTrans" presStyleCnt="0"/>
      <dgm:spPr/>
    </dgm:pt>
    <dgm:pt modelId="{764C0523-A747-4B5E-A63E-25CAE0B95BE8}" type="pres">
      <dgm:prSet presAssocID="{5AA51EDC-11F2-48C3-811A-742D5F7E545C}" presName="compositeNode" presStyleCnt="0">
        <dgm:presLayoutVars>
          <dgm:bulletEnabled val="1"/>
        </dgm:presLayoutVars>
      </dgm:prSet>
      <dgm:spPr/>
    </dgm:pt>
    <dgm:pt modelId="{037F33CD-4D65-4A39-9679-1D2622AA2429}" type="pres">
      <dgm:prSet presAssocID="{5AA51EDC-11F2-48C3-811A-742D5F7E545C}" presName="image" presStyleLbl="fgImgPlace1" presStyleIdx="2" presStyleCnt="3" custLinFactNeighborX="-6711" custLinFactNeighborY="-2409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ro Female with solid fill"/>
        </a:ext>
      </dgm:extLst>
    </dgm:pt>
    <dgm:pt modelId="{8C2F00A0-CFFA-4B8E-BBEB-AF2F1BE15BD4}" type="pres">
      <dgm:prSet presAssocID="{5AA51EDC-11F2-48C3-811A-742D5F7E545C}" presName="childNode" presStyleLbl="node1" presStyleIdx="2" presStyleCnt="3" custScaleY="119096" custLinFactNeighborX="-750" custLinFactNeighborY="2019">
        <dgm:presLayoutVars>
          <dgm:bulletEnabled val="1"/>
        </dgm:presLayoutVars>
      </dgm:prSet>
      <dgm:spPr/>
    </dgm:pt>
    <dgm:pt modelId="{D53ADE1B-174D-4B04-B683-5DFDA1420241}" type="pres">
      <dgm:prSet presAssocID="{5AA51EDC-11F2-48C3-811A-742D5F7E545C}" presName="parentNode" presStyleLbl="revTx" presStyleIdx="2" presStyleCnt="3">
        <dgm:presLayoutVars>
          <dgm:chMax val="0"/>
          <dgm:bulletEnabled val="1"/>
        </dgm:presLayoutVars>
      </dgm:prSet>
      <dgm:spPr/>
    </dgm:pt>
  </dgm:ptLst>
  <dgm:cxnLst>
    <dgm:cxn modelId="{5E34AC07-CA82-4814-9B90-C04F29B6F579}" type="presOf" srcId="{28E8A9A1-1830-42B5-82E6-C6C7B65F6C4E}" destId="{F20FD486-744F-4980-8589-8C3B31A5EE57}" srcOrd="0" destOrd="6" presId="urn:microsoft.com/office/officeart/2005/8/layout/hList2"/>
    <dgm:cxn modelId="{15207B0E-682A-4B5E-8B76-86198301C135}" type="presOf" srcId="{7ACBC6D3-F003-4D6F-BA4C-4DE7676AD10D}" destId="{8C2F00A0-CFFA-4B8E-BBEB-AF2F1BE15BD4}" srcOrd="0" destOrd="5" presId="urn:microsoft.com/office/officeart/2005/8/layout/hList2"/>
    <dgm:cxn modelId="{660BA717-43C3-46D4-A5EA-16D39D11BE69}" type="presOf" srcId="{078B4DF9-2A58-4268-8C2C-34C7074E437A}" destId="{C991B488-EC0D-4425-92DE-8E75FA6EAE3C}" srcOrd="0" destOrd="5" presId="urn:microsoft.com/office/officeart/2005/8/layout/hList2"/>
    <dgm:cxn modelId="{54D29A1A-6ADB-4715-98AE-978BB794F8DB}" type="presOf" srcId="{8F779587-0F4A-4E82-BF04-5A2AB2E2CF67}" destId="{C991B488-EC0D-4425-92DE-8E75FA6EAE3C}" srcOrd="0" destOrd="8" presId="urn:microsoft.com/office/officeart/2005/8/layout/hList2"/>
    <dgm:cxn modelId="{684A941B-663C-4FE0-AAA8-FDE9EFE3F135}" srcId="{75A6BD97-816B-4904-AAAA-7E23CDA43C00}" destId="{5AA51EDC-11F2-48C3-811A-742D5F7E545C}" srcOrd="2" destOrd="0" parTransId="{3020AD23-7911-42BC-B581-95076ADCFD12}" sibTransId="{2D16F734-82EF-4625-A8A0-F4E45915427F}"/>
    <dgm:cxn modelId="{85FB131C-F248-4117-A256-FD183C5F65DE}" srcId="{5AA51EDC-11F2-48C3-811A-742D5F7E545C}" destId="{D886F2B2-F941-4933-B6A8-19534B964E03}" srcOrd="0" destOrd="0" parTransId="{3646F319-8307-4571-B150-B57176ECF2B4}" sibTransId="{AF577C54-8672-434F-9BF4-3540DAACE10E}"/>
    <dgm:cxn modelId="{487E5F1C-6C68-4431-A15F-B2CD3E73A2F9}" srcId="{5AA51EDC-11F2-48C3-811A-742D5F7E545C}" destId="{4815879D-C6CD-4B69-81F7-707816455FDC}" srcOrd="2" destOrd="0" parTransId="{B83BBC1B-387D-462E-9CE3-F9BB84197AB3}" sibTransId="{7BD61EE8-4BAE-4116-8851-7D768FE21367}"/>
    <dgm:cxn modelId="{22D2601E-B710-4203-BAE7-FEF370E9D4A7}" srcId="{C78727E0-D8C0-4DD6-9CD6-BB6340C24F63}" destId="{4E7C2477-A53B-41E6-804F-F354FE63DB5C}" srcOrd="0" destOrd="0" parTransId="{98CEEBDE-DBA1-4201-9012-E638B49DCAE9}" sibTransId="{16C2FA47-CA88-4EA8-B27E-5131C527D801}"/>
    <dgm:cxn modelId="{B39FE51E-1075-4EB5-98A9-F0D731CB815C}" type="presOf" srcId="{9B343175-8E7C-4DE9-BAFC-D91EEDCA8EEE}" destId="{8C2F00A0-CFFA-4B8E-BBEB-AF2F1BE15BD4}" srcOrd="0" destOrd="1" presId="urn:microsoft.com/office/officeart/2005/8/layout/hList2"/>
    <dgm:cxn modelId="{E835291F-2A31-4A79-93F6-8AAC250BA640}" srcId="{8759BE18-D6D4-46B5-BCB5-579276891232}" destId="{8F779587-0F4A-4E82-BF04-5A2AB2E2CF67}" srcOrd="8" destOrd="0" parTransId="{D9501202-35F6-434F-9405-81CE3EB6CFA1}" sibTransId="{27F203EE-14CB-49D4-895C-8AF180C2AF33}"/>
    <dgm:cxn modelId="{0485E920-EAA0-4057-95A9-2BAE5FBA8530}" srcId="{5AA51EDC-11F2-48C3-811A-742D5F7E545C}" destId="{9B343175-8E7C-4DE9-BAFC-D91EEDCA8EEE}" srcOrd="1" destOrd="0" parTransId="{6C5633B0-B485-4345-94F1-1B92AA13519D}" sibTransId="{020DFA40-4B0A-402C-86C4-B3904C2ECD38}"/>
    <dgm:cxn modelId="{BB3BB421-D188-4096-9D84-AF2E7AE1CBDA}" srcId="{C78727E0-D8C0-4DD6-9CD6-BB6340C24F63}" destId="{BB312374-C872-4C57-841C-CF2EBEB1642C}" srcOrd="3" destOrd="0" parTransId="{CEB5071B-97DE-4B13-BDDB-80788F8E76BF}" sibTransId="{E523D2B7-D5A4-4C35-AE36-13407BC0B926}"/>
    <dgm:cxn modelId="{05D44822-717D-4BDB-A707-6B8637950455}" srcId="{5AA51EDC-11F2-48C3-811A-742D5F7E545C}" destId="{7ACBC6D3-F003-4D6F-BA4C-4DE7676AD10D}" srcOrd="5" destOrd="0" parTransId="{E9D4D6FA-C7A8-4643-A504-4866BB371082}" sibTransId="{1B4C3C65-717D-4252-9AA7-230F5A6703A2}"/>
    <dgm:cxn modelId="{CB2E5725-3C7D-4B73-A7AD-2C28DFB618EB}" srcId="{5AA51EDC-11F2-48C3-811A-742D5F7E545C}" destId="{7189AD30-B2DB-4BFA-BA5A-45FBBD323699}" srcOrd="3" destOrd="0" parTransId="{F5047551-A5DD-4E20-8B5D-801CF8B80699}" sibTransId="{BB1D4B85-E486-488D-8E3C-BE42546B6F2D}"/>
    <dgm:cxn modelId="{5A56DC26-1636-4E06-A044-6E7241E8C392}" type="presOf" srcId="{82B7AE65-2F4B-41E0-A9DE-271C779B9243}" destId="{C991B488-EC0D-4425-92DE-8E75FA6EAE3C}" srcOrd="0" destOrd="7" presId="urn:microsoft.com/office/officeart/2005/8/layout/hList2"/>
    <dgm:cxn modelId="{5EE9E427-8DFE-49F3-B954-55B7A27BE1ED}" type="presOf" srcId="{D0303170-FA2D-4B3E-800F-6B55BF9DD607}" destId="{8C2F00A0-CFFA-4B8E-BBEB-AF2F1BE15BD4}" srcOrd="0" destOrd="4" presId="urn:microsoft.com/office/officeart/2005/8/layout/hList2"/>
    <dgm:cxn modelId="{9D285332-CE79-4970-8166-784127BEE3C2}" type="presOf" srcId="{405C2FEC-AF9D-4264-BEF0-5FFE2D18616E}" destId="{F20FD486-744F-4980-8589-8C3B31A5EE57}" srcOrd="0" destOrd="2" presId="urn:microsoft.com/office/officeart/2005/8/layout/hList2"/>
    <dgm:cxn modelId="{539D0C33-21F9-484E-91DF-42DE90C0BC75}" type="presOf" srcId="{17B92E1A-5243-43C8-BED9-CD36AF211F75}" destId="{F20FD486-744F-4980-8589-8C3B31A5EE57}" srcOrd="0" destOrd="4" presId="urn:microsoft.com/office/officeart/2005/8/layout/hList2"/>
    <dgm:cxn modelId="{B4CFA133-AD63-4DCB-A10D-F5BCCB0F7600}" srcId="{C78727E0-D8C0-4DD6-9CD6-BB6340C24F63}" destId="{3B683A44-1E49-451E-9800-DD3A030254D5}" srcOrd="1" destOrd="0" parTransId="{088CD0FE-C529-4658-A495-42E367F374D5}" sibTransId="{976C5E8D-D265-4325-A7BD-D3DDC6F27BE0}"/>
    <dgm:cxn modelId="{C681E935-2996-48F3-A32B-D04FD3E13FE6}" srcId="{5AA51EDC-11F2-48C3-811A-742D5F7E545C}" destId="{D0303170-FA2D-4B3E-800F-6B55BF9DD607}" srcOrd="4" destOrd="0" parTransId="{EACB09F2-A15E-4B78-9C76-A4035456D891}" sibTransId="{66252EC3-F9E0-44B9-9784-6DD16B7A9A02}"/>
    <dgm:cxn modelId="{A9F26538-1367-4A8F-A586-67591489F4FB}" type="presOf" srcId="{75A6BD97-816B-4904-AAAA-7E23CDA43C00}" destId="{D74D0F36-5887-44BE-9377-888B12B94F16}" srcOrd="0" destOrd="0" presId="urn:microsoft.com/office/officeart/2005/8/layout/hList2"/>
    <dgm:cxn modelId="{41DEE73A-1B26-49D9-A569-987C09A3BD50}" srcId="{C78727E0-D8C0-4DD6-9CD6-BB6340C24F63}" destId="{81508A01-0DFB-4F8A-888B-673D34B7D214}" srcOrd="7" destOrd="0" parTransId="{0A8CA656-E0E4-4F72-81DC-6F21026CAC16}" sibTransId="{E937F1D5-2180-4594-8341-9013556B83B3}"/>
    <dgm:cxn modelId="{27B0D25F-A5DE-4C4F-824B-C865F64D6EF2}" type="presOf" srcId="{630D3799-2FFA-45A6-8E96-CFD28FD2EF48}" destId="{C991B488-EC0D-4425-92DE-8E75FA6EAE3C}" srcOrd="0" destOrd="4" presId="urn:microsoft.com/office/officeart/2005/8/layout/hList2"/>
    <dgm:cxn modelId="{F90B8641-9FEC-41D1-8849-22CD50288071}" type="presOf" srcId="{C78727E0-D8C0-4DD6-9CD6-BB6340C24F63}" destId="{3A91B9FD-8BDA-4255-ADE2-23BE5BF44073}" srcOrd="0" destOrd="0" presId="urn:microsoft.com/office/officeart/2005/8/layout/hList2"/>
    <dgm:cxn modelId="{8C73364A-4B53-40BE-8637-0405A8D64D20}" type="presOf" srcId="{2D0C6E10-9FF2-4B1E-861E-E71C69F44C2C}" destId="{C991B488-EC0D-4425-92DE-8E75FA6EAE3C}" srcOrd="0" destOrd="6" presId="urn:microsoft.com/office/officeart/2005/8/layout/hList2"/>
    <dgm:cxn modelId="{8A12AD4D-DEEB-463D-9456-A8F4D7368FAA}" type="presOf" srcId="{BB312374-C872-4C57-841C-CF2EBEB1642C}" destId="{F20FD486-744F-4980-8589-8C3B31A5EE57}" srcOrd="0" destOrd="3" presId="urn:microsoft.com/office/officeart/2005/8/layout/hList2"/>
    <dgm:cxn modelId="{EEE6A270-1FBD-4610-BDF8-0427EBD8EF7F}" srcId="{C78727E0-D8C0-4DD6-9CD6-BB6340C24F63}" destId="{28E8A9A1-1830-42B5-82E6-C6C7B65F6C4E}" srcOrd="6" destOrd="0" parTransId="{42F3EDC4-8AC7-4F3D-A0F2-1F77BB299417}" sibTransId="{EEB95E01-1B15-41B2-BE24-8C7556F6B48E}"/>
    <dgm:cxn modelId="{B3A34674-F614-4AAE-B814-4BB08E14A446}" srcId="{8759BE18-D6D4-46B5-BCB5-579276891232}" destId="{2D0C6E10-9FF2-4B1E-861E-E71C69F44C2C}" srcOrd="6" destOrd="0" parTransId="{0346ACC6-F150-49F4-811B-F6DFABEA7632}" sibTransId="{E2104D11-2177-4BCE-9778-122E0E2CD7B0}"/>
    <dgm:cxn modelId="{34BD167B-697B-43ED-83AC-5AD7CCDA524C}" type="presOf" srcId="{1EC5207F-FB09-44D6-94DD-29287614F3BF}" destId="{F20FD486-744F-4980-8589-8C3B31A5EE57}" srcOrd="0" destOrd="8" presId="urn:microsoft.com/office/officeart/2005/8/layout/hList2"/>
    <dgm:cxn modelId="{7061907D-D7E6-4FFA-ADD9-4C23CD0884DD}" srcId="{C78727E0-D8C0-4DD6-9CD6-BB6340C24F63}" destId="{215A9214-7837-43F1-B2B4-70AAE189FF9B}" srcOrd="5" destOrd="0" parTransId="{05A4464A-DE09-46EF-A7C7-6D1CE52E5B1F}" sibTransId="{E3F700E8-2659-4472-9B2B-BCE3C69960B5}"/>
    <dgm:cxn modelId="{E5E2C787-CB24-4FC6-B7F2-B395336B87EA}" type="presOf" srcId="{215A9214-7837-43F1-B2B4-70AAE189FF9B}" destId="{F20FD486-744F-4980-8589-8C3B31A5EE57}" srcOrd="0" destOrd="5" presId="urn:microsoft.com/office/officeart/2005/8/layout/hList2"/>
    <dgm:cxn modelId="{A1D7288C-827F-4B29-941C-A5CD1DFFA620}" srcId="{75A6BD97-816B-4904-AAAA-7E23CDA43C00}" destId="{8759BE18-D6D4-46B5-BCB5-579276891232}" srcOrd="0" destOrd="0" parTransId="{F82E64A5-FD4F-4C9F-AA90-593C0901669A}" sibTransId="{84977E5A-A7C3-45E6-B296-1963FB344624}"/>
    <dgm:cxn modelId="{C91E068F-EC0A-43F0-B8F3-ED89DE746627}" srcId="{C78727E0-D8C0-4DD6-9CD6-BB6340C24F63}" destId="{17B92E1A-5243-43C8-BED9-CD36AF211F75}" srcOrd="4" destOrd="0" parTransId="{E2E51A44-CBC0-444B-B0DA-C166ECF1A86B}" sibTransId="{3D83CE26-5871-48CA-8957-73536DAED44B}"/>
    <dgm:cxn modelId="{523B7D95-3F8C-4DDA-AA16-C6A9C73EABDC}" type="presOf" srcId="{4815879D-C6CD-4B69-81F7-707816455FDC}" destId="{8C2F00A0-CFFA-4B8E-BBEB-AF2F1BE15BD4}" srcOrd="0" destOrd="2" presId="urn:microsoft.com/office/officeart/2005/8/layout/hList2"/>
    <dgm:cxn modelId="{35E9BB98-1018-4E79-AAEE-AD87740E4AD4}" type="presOf" srcId="{B0FC043F-E4EC-40D6-AD51-42F8C7E4C05B}" destId="{8C2F00A0-CFFA-4B8E-BBEB-AF2F1BE15BD4}" srcOrd="0" destOrd="6" presId="urn:microsoft.com/office/officeart/2005/8/layout/hList2"/>
    <dgm:cxn modelId="{E9A761A1-9C6A-44E3-A488-424CD2C78988}" srcId="{8759BE18-D6D4-46B5-BCB5-579276891232}" destId="{078B4DF9-2A58-4268-8C2C-34C7074E437A}" srcOrd="5" destOrd="0" parTransId="{5A9CEC4B-5D54-49FA-AD86-F7C16C233CD2}" sibTransId="{283879A3-C0B6-4DB2-B99F-F04BD18F438E}"/>
    <dgm:cxn modelId="{932F4BA7-4D0A-460A-ABF4-16DB1059F8E1}" type="presOf" srcId="{350F744D-5800-46C7-99CF-372CA8284E73}" destId="{C991B488-EC0D-4425-92DE-8E75FA6EAE3C}" srcOrd="0" destOrd="1" presId="urn:microsoft.com/office/officeart/2005/8/layout/hList2"/>
    <dgm:cxn modelId="{ED8153A8-750B-4FA6-B1DE-85EB3E4D0D59}" type="presOf" srcId="{3B683A44-1E49-451E-9800-DD3A030254D5}" destId="{F20FD486-744F-4980-8589-8C3B31A5EE57}" srcOrd="0" destOrd="1" presId="urn:microsoft.com/office/officeart/2005/8/layout/hList2"/>
    <dgm:cxn modelId="{003140B0-EC92-46EA-A21E-658F16534AB1}" srcId="{8759BE18-D6D4-46B5-BCB5-579276891232}" destId="{350F744D-5800-46C7-99CF-372CA8284E73}" srcOrd="1" destOrd="0" parTransId="{17332F48-1BD6-4BBA-B7C2-7526A5CFB277}" sibTransId="{A526DC0B-4D27-465B-B5C2-49B100E8BA0E}"/>
    <dgm:cxn modelId="{4716FFB0-4F40-44DF-A725-CBD70E01AE30}" type="presOf" srcId="{2B38177E-5DFB-4C77-8E3F-36B4EF7A782B}" destId="{C991B488-EC0D-4425-92DE-8E75FA6EAE3C}" srcOrd="0" destOrd="0" presId="urn:microsoft.com/office/officeart/2005/8/layout/hList2"/>
    <dgm:cxn modelId="{448B48B9-D7AE-4225-B455-5AD7106AFFD4}" srcId="{8759BE18-D6D4-46B5-BCB5-579276891232}" destId="{2B38177E-5DFB-4C77-8E3F-36B4EF7A782B}" srcOrd="0" destOrd="0" parTransId="{53B3A701-E506-4ABA-99B4-3C6DA7E10258}" sibTransId="{BE351F17-7B42-43EE-923B-D6B6C05D853B}"/>
    <dgm:cxn modelId="{AE0DEAB9-B7E3-407B-B4DC-277CD638AD7C}" srcId="{8759BE18-D6D4-46B5-BCB5-579276891232}" destId="{F6259943-7BCE-47F7-8739-D835E0F0C97D}" srcOrd="3" destOrd="0" parTransId="{CA7BCED3-027F-4BA0-9DB0-7738A0E8263E}" sibTransId="{FF01BC8A-88FB-4401-9758-AC62FA5B51ED}"/>
    <dgm:cxn modelId="{D6B958BF-0BC7-4CAE-B5A1-A26DE4518500}" type="presOf" srcId="{F6259943-7BCE-47F7-8739-D835E0F0C97D}" destId="{C991B488-EC0D-4425-92DE-8E75FA6EAE3C}" srcOrd="0" destOrd="3" presId="urn:microsoft.com/office/officeart/2005/8/layout/hList2"/>
    <dgm:cxn modelId="{6E5AA6C1-3DDF-4304-9A32-BAEE31777FFB}" type="presOf" srcId="{7189AD30-B2DB-4BFA-BA5A-45FBBD323699}" destId="{8C2F00A0-CFFA-4B8E-BBEB-AF2F1BE15BD4}" srcOrd="0" destOrd="3" presId="urn:microsoft.com/office/officeart/2005/8/layout/hList2"/>
    <dgm:cxn modelId="{BD8B83C6-5921-414A-A664-9BD7078A481F}" srcId="{8759BE18-D6D4-46B5-BCB5-579276891232}" destId="{630D3799-2FFA-45A6-8E96-CFD28FD2EF48}" srcOrd="4" destOrd="0" parTransId="{7AE66729-8720-442F-99D4-7AD5321C9A26}" sibTransId="{AD665166-FBB9-4456-9C20-C87677ACA645}"/>
    <dgm:cxn modelId="{34AD92D0-0DB2-4608-8982-CBA8A7FE6C00}" type="presOf" srcId="{D886F2B2-F941-4933-B6A8-19534B964E03}" destId="{8C2F00A0-CFFA-4B8E-BBEB-AF2F1BE15BD4}" srcOrd="0" destOrd="0" presId="urn:microsoft.com/office/officeart/2005/8/layout/hList2"/>
    <dgm:cxn modelId="{B2DCA3D2-2F5C-4D46-B6A5-26F64E9FC300}" srcId="{C78727E0-D8C0-4DD6-9CD6-BB6340C24F63}" destId="{1EC5207F-FB09-44D6-94DD-29287614F3BF}" srcOrd="8" destOrd="0" parTransId="{60C3AF10-A90E-44F9-8C9D-8D60E4D5A8DF}" sibTransId="{D3FCFD14-FE77-4C3B-BE9C-1F2D0A7584F6}"/>
    <dgm:cxn modelId="{2F16B8D5-5F5D-4F80-81EE-F9B8D36802E7}" type="presOf" srcId="{4E7C2477-A53B-41E6-804F-F354FE63DB5C}" destId="{F20FD486-744F-4980-8589-8C3B31A5EE57}" srcOrd="0" destOrd="0" presId="urn:microsoft.com/office/officeart/2005/8/layout/hList2"/>
    <dgm:cxn modelId="{514612D7-87CA-49CA-B45E-34D797843826}" srcId="{5AA51EDC-11F2-48C3-811A-742D5F7E545C}" destId="{B0FC043F-E4EC-40D6-AD51-42F8C7E4C05B}" srcOrd="6" destOrd="0" parTransId="{078634E9-4EB6-452B-ADA8-45F43238FC33}" sibTransId="{FED8B050-CF17-47B5-9EA3-2B3E6082F5AE}"/>
    <dgm:cxn modelId="{F4AB82DB-8B14-49F9-8B88-02EF600812EF}" srcId="{C78727E0-D8C0-4DD6-9CD6-BB6340C24F63}" destId="{405C2FEC-AF9D-4264-BEF0-5FFE2D18616E}" srcOrd="2" destOrd="0" parTransId="{0C01B193-FB47-44C1-AA10-4B8A4C58C754}" sibTransId="{A9C8D451-1103-4E84-BD48-EAC79C601A26}"/>
    <dgm:cxn modelId="{B1A59DE1-A121-4AD9-B50B-69F51329AE09}" type="presOf" srcId="{8759BE18-D6D4-46B5-BCB5-579276891232}" destId="{B2679C8E-2179-4458-98FE-5C9B2AFDE7CF}" srcOrd="0" destOrd="0" presId="urn:microsoft.com/office/officeart/2005/8/layout/hList2"/>
    <dgm:cxn modelId="{3ED6BFE3-BA84-4CBA-9EE2-85F1AB9408BA}" type="presOf" srcId="{81508A01-0DFB-4F8A-888B-673D34B7D214}" destId="{F20FD486-744F-4980-8589-8C3B31A5EE57}" srcOrd="0" destOrd="7" presId="urn:microsoft.com/office/officeart/2005/8/layout/hList2"/>
    <dgm:cxn modelId="{2A8B5FE6-AAFA-4BFB-8431-4E3BF9012E8F}" srcId="{8759BE18-D6D4-46B5-BCB5-579276891232}" destId="{82B7AE65-2F4B-41E0-A9DE-271C779B9243}" srcOrd="7" destOrd="0" parTransId="{D6D16DD6-79E4-4DA8-9DB9-F44E3C4A84AD}" sibTransId="{ED8092B5-CE76-46D5-A2B5-E8C675F33B5E}"/>
    <dgm:cxn modelId="{CB4FF7F3-AAB6-4822-8DF8-22F8EBF9F679}" type="presOf" srcId="{5AA51EDC-11F2-48C3-811A-742D5F7E545C}" destId="{D53ADE1B-174D-4B04-B683-5DFDA1420241}" srcOrd="0" destOrd="0" presId="urn:microsoft.com/office/officeart/2005/8/layout/hList2"/>
    <dgm:cxn modelId="{6241DDF7-EE49-4C8E-A300-350510AAB5F3}" type="presOf" srcId="{C8E848DF-238D-47FC-8E04-F9395E5546FA}" destId="{C991B488-EC0D-4425-92DE-8E75FA6EAE3C}" srcOrd="0" destOrd="2" presId="urn:microsoft.com/office/officeart/2005/8/layout/hList2"/>
    <dgm:cxn modelId="{A9A38AF8-4E61-4FDD-B319-ED26811721B5}" srcId="{8759BE18-D6D4-46B5-BCB5-579276891232}" destId="{C8E848DF-238D-47FC-8E04-F9395E5546FA}" srcOrd="2" destOrd="0" parTransId="{37B942A0-E2C8-4E30-8477-886C808253BA}" sibTransId="{F10C8488-2CA5-40CA-A785-6F2F9F02C98D}"/>
    <dgm:cxn modelId="{504555FD-8235-4AA4-B0F2-ADDC6925A99C}" srcId="{75A6BD97-816B-4904-AAAA-7E23CDA43C00}" destId="{C78727E0-D8C0-4DD6-9CD6-BB6340C24F63}" srcOrd="1" destOrd="0" parTransId="{411813C3-02FF-4EE5-8986-F7CC58C60976}" sibTransId="{9067DEB6-99A0-4769-864E-016FED3AD408}"/>
    <dgm:cxn modelId="{D847E64F-9AF4-432C-8981-72C6A3418212}" type="presParOf" srcId="{D74D0F36-5887-44BE-9377-888B12B94F16}" destId="{8B36237F-0267-448F-926E-2E267FC37F54}" srcOrd="0" destOrd="0" presId="urn:microsoft.com/office/officeart/2005/8/layout/hList2"/>
    <dgm:cxn modelId="{A1CA24B8-B184-49D2-A581-5C1DFA6E4643}" type="presParOf" srcId="{8B36237F-0267-448F-926E-2E267FC37F54}" destId="{9E501ADB-6640-4E3A-98B6-E78F0C620FC7}" srcOrd="0" destOrd="0" presId="urn:microsoft.com/office/officeart/2005/8/layout/hList2"/>
    <dgm:cxn modelId="{6DA630EF-E739-403B-A3A6-5BC3E2F20EBA}" type="presParOf" srcId="{8B36237F-0267-448F-926E-2E267FC37F54}" destId="{C991B488-EC0D-4425-92DE-8E75FA6EAE3C}" srcOrd="1" destOrd="0" presId="urn:microsoft.com/office/officeart/2005/8/layout/hList2"/>
    <dgm:cxn modelId="{703BECB5-CA9E-4FC6-8EB6-E82091F538B3}" type="presParOf" srcId="{8B36237F-0267-448F-926E-2E267FC37F54}" destId="{B2679C8E-2179-4458-98FE-5C9B2AFDE7CF}" srcOrd="2" destOrd="0" presId="urn:microsoft.com/office/officeart/2005/8/layout/hList2"/>
    <dgm:cxn modelId="{DCD51A80-A8FE-48F6-BECC-850BFD6325CF}" type="presParOf" srcId="{D74D0F36-5887-44BE-9377-888B12B94F16}" destId="{7C5E3F88-75C8-48DC-A55F-3FD5F35B13DA}" srcOrd="1" destOrd="0" presId="urn:microsoft.com/office/officeart/2005/8/layout/hList2"/>
    <dgm:cxn modelId="{1B0CD3D8-26E0-4B99-9AEE-1D7B306C0CC9}" type="presParOf" srcId="{D74D0F36-5887-44BE-9377-888B12B94F16}" destId="{752DCEA7-4224-4A4A-A02D-C43321A68478}" srcOrd="2" destOrd="0" presId="urn:microsoft.com/office/officeart/2005/8/layout/hList2"/>
    <dgm:cxn modelId="{63077717-D028-49B0-AE69-1D5E57E1C2C3}" type="presParOf" srcId="{752DCEA7-4224-4A4A-A02D-C43321A68478}" destId="{D2F88F76-1BD8-4F27-B802-42D4C874488C}" srcOrd="0" destOrd="0" presId="urn:microsoft.com/office/officeart/2005/8/layout/hList2"/>
    <dgm:cxn modelId="{CA1A3B71-F332-4B40-9BAE-1CA0FC0FAD70}" type="presParOf" srcId="{752DCEA7-4224-4A4A-A02D-C43321A68478}" destId="{F20FD486-744F-4980-8589-8C3B31A5EE57}" srcOrd="1" destOrd="0" presId="urn:microsoft.com/office/officeart/2005/8/layout/hList2"/>
    <dgm:cxn modelId="{31582F7C-B5E4-4819-8F29-67BB18DE78AC}" type="presParOf" srcId="{752DCEA7-4224-4A4A-A02D-C43321A68478}" destId="{3A91B9FD-8BDA-4255-ADE2-23BE5BF44073}" srcOrd="2" destOrd="0" presId="urn:microsoft.com/office/officeart/2005/8/layout/hList2"/>
    <dgm:cxn modelId="{A3D061A6-30E1-463E-B68E-9FCFDF3BF2AB}" type="presParOf" srcId="{D74D0F36-5887-44BE-9377-888B12B94F16}" destId="{EC0D7BA2-9105-41F9-8F71-EF3267BD8409}" srcOrd="3" destOrd="0" presId="urn:microsoft.com/office/officeart/2005/8/layout/hList2"/>
    <dgm:cxn modelId="{F59F3047-1069-48F4-8738-E10A2DD1BF7E}" type="presParOf" srcId="{D74D0F36-5887-44BE-9377-888B12B94F16}" destId="{764C0523-A747-4B5E-A63E-25CAE0B95BE8}" srcOrd="4" destOrd="0" presId="urn:microsoft.com/office/officeart/2005/8/layout/hList2"/>
    <dgm:cxn modelId="{C1441D56-A815-48C6-870B-37B1DF9CE47E}" type="presParOf" srcId="{764C0523-A747-4B5E-A63E-25CAE0B95BE8}" destId="{037F33CD-4D65-4A39-9679-1D2622AA2429}" srcOrd="0" destOrd="0" presId="urn:microsoft.com/office/officeart/2005/8/layout/hList2"/>
    <dgm:cxn modelId="{80D6DD8E-EA98-4EA6-BAD4-99663D09EFC6}" type="presParOf" srcId="{764C0523-A747-4B5E-A63E-25CAE0B95BE8}" destId="{8C2F00A0-CFFA-4B8E-BBEB-AF2F1BE15BD4}" srcOrd="1" destOrd="0" presId="urn:microsoft.com/office/officeart/2005/8/layout/hList2"/>
    <dgm:cxn modelId="{6A27C4E8-7B8F-41D7-80A0-914B23E15C69}" type="presParOf" srcId="{764C0523-A747-4B5E-A63E-25CAE0B95BE8}" destId="{D53ADE1B-174D-4B04-B683-5DFDA142024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83D3-2A92-4BFE-91AC-D30340311951}">
      <dsp:nvSpPr>
        <dsp:cNvPr id="0" name=""/>
        <dsp:cNvSpPr/>
      </dsp:nvSpPr>
      <dsp:spPr>
        <a:xfrm>
          <a:off x="0" y="5311"/>
          <a:ext cx="4337724" cy="393120"/>
        </a:xfrm>
        <a:prstGeom prst="round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lumMod val="65000"/>
                  <a:lumOff val="35000"/>
                </a:schemeClr>
              </a:solidFill>
              <a:latin typeface="Bierstadt" panose="020B0004020202020204" pitchFamily="34" charset="0"/>
            </a:rPr>
            <a:t>Angela Jiskoot</a:t>
          </a:r>
        </a:p>
      </dsp:txBody>
      <dsp:txXfrm>
        <a:off x="19191" y="24502"/>
        <a:ext cx="4299342" cy="354738"/>
      </dsp:txXfrm>
    </dsp:sp>
    <dsp:sp modelId="{BCF0BAA4-1470-41CC-801D-1BD7E9E65BCE}">
      <dsp:nvSpPr>
        <dsp:cNvPr id="0" name=""/>
        <dsp:cNvSpPr/>
      </dsp:nvSpPr>
      <dsp:spPr>
        <a:xfrm>
          <a:off x="0" y="398431"/>
          <a:ext cx="43377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23" tIns="21590" rIns="120904" bIns="21590" numCol="1" spcCol="1270" anchor="t" anchorCtr="0">
          <a:noAutofit/>
        </a:bodyPr>
        <a:lstStyle/>
        <a:p>
          <a:pPr marL="171450" lvl="1" indent="-171450" algn="l" defTabSz="755650">
            <a:lnSpc>
              <a:spcPct val="90000"/>
            </a:lnSpc>
            <a:spcBef>
              <a:spcPct val="0"/>
            </a:spcBef>
            <a:spcAft>
              <a:spcPct val="20000"/>
            </a:spcAft>
            <a:buNone/>
          </a:pPr>
          <a:r>
            <a:rPr lang="en-US" sz="1700" kern="1200">
              <a:solidFill>
                <a:schemeClr val="tx1">
                  <a:lumMod val="65000"/>
                  <a:lumOff val="35000"/>
                </a:schemeClr>
              </a:solidFill>
              <a:latin typeface="Bierstadt" panose="020B0004020202020204" pitchFamily="34" charset="0"/>
              <a:cs typeface="Arial"/>
            </a:rPr>
            <a:t>Volunteer Iowa Commission Chair</a:t>
          </a:r>
        </a:p>
      </dsp:txBody>
      <dsp:txXfrm>
        <a:off x="0" y="398431"/>
        <a:ext cx="4337724" cy="347760"/>
      </dsp:txXfrm>
    </dsp:sp>
    <dsp:sp modelId="{FF185BB7-7677-44E8-9717-B0572E436E97}">
      <dsp:nvSpPr>
        <dsp:cNvPr id="0" name=""/>
        <dsp:cNvSpPr/>
      </dsp:nvSpPr>
      <dsp:spPr>
        <a:xfrm>
          <a:off x="0" y="746191"/>
          <a:ext cx="4337724" cy="393120"/>
        </a:xfrm>
        <a:prstGeom prst="round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lumMod val="65000"/>
                  <a:lumOff val="35000"/>
                </a:schemeClr>
              </a:solidFill>
              <a:latin typeface="Bierstadt" panose="020B0004020202020204" pitchFamily="34" charset="0"/>
            </a:rPr>
            <a:t>Adam Lounsbury</a:t>
          </a:r>
        </a:p>
      </dsp:txBody>
      <dsp:txXfrm>
        <a:off x="19191" y="765382"/>
        <a:ext cx="4299342" cy="354738"/>
      </dsp:txXfrm>
    </dsp:sp>
    <dsp:sp modelId="{AA8A0484-5E2B-482C-B778-E63765C0AF80}">
      <dsp:nvSpPr>
        <dsp:cNvPr id="0" name=""/>
        <dsp:cNvSpPr/>
      </dsp:nvSpPr>
      <dsp:spPr>
        <a:xfrm>
          <a:off x="0" y="1139311"/>
          <a:ext cx="43377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23" tIns="21590" rIns="120904" bIns="21590" numCol="1" spcCol="1270" anchor="t" anchorCtr="0">
          <a:noAutofit/>
        </a:bodyPr>
        <a:lstStyle/>
        <a:p>
          <a:pPr marL="171450" lvl="1" indent="-171450" algn="l" defTabSz="755650">
            <a:lnSpc>
              <a:spcPct val="90000"/>
            </a:lnSpc>
            <a:spcBef>
              <a:spcPct val="0"/>
            </a:spcBef>
            <a:spcAft>
              <a:spcPct val="20000"/>
            </a:spcAft>
            <a:buNone/>
          </a:pPr>
          <a:r>
            <a:rPr lang="en-US" sz="1700" kern="1200">
              <a:solidFill>
                <a:schemeClr val="tx1">
                  <a:lumMod val="65000"/>
                  <a:lumOff val="35000"/>
                </a:schemeClr>
              </a:solidFill>
              <a:latin typeface="Bierstadt" panose="020B0004020202020204" pitchFamily="34" charset="0"/>
              <a:cs typeface="Arial"/>
            </a:rPr>
            <a:t>Executive Director, Volunteer Iowa</a:t>
          </a:r>
        </a:p>
      </dsp:txBody>
      <dsp:txXfrm>
        <a:off x="0" y="1139311"/>
        <a:ext cx="4337724" cy="347760"/>
      </dsp:txXfrm>
    </dsp:sp>
    <dsp:sp modelId="{507034FB-D7BC-44BA-A8B8-CD31F69E908C}">
      <dsp:nvSpPr>
        <dsp:cNvPr id="0" name=""/>
        <dsp:cNvSpPr/>
      </dsp:nvSpPr>
      <dsp:spPr>
        <a:xfrm>
          <a:off x="0" y="1487071"/>
          <a:ext cx="4337724" cy="393120"/>
        </a:xfrm>
        <a:prstGeom prst="round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lumMod val="65000"/>
                  <a:lumOff val="35000"/>
                </a:schemeClr>
              </a:solidFill>
              <a:latin typeface="Bierstadt" panose="020B0004020202020204" pitchFamily="34" charset="0"/>
            </a:rPr>
            <a:t>Kevin Koester</a:t>
          </a:r>
        </a:p>
      </dsp:txBody>
      <dsp:txXfrm>
        <a:off x="19191" y="1506262"/>
        <a:ext cx="4299342" cy="354738"/>
      </dsp:txXfrm>
    </dsp:sp>
    <dsp:sp modelId="{D7F56E99-5984-4927-A5ED-6DD29D3943A6}">
      <dsp:nvSpPr>
        <dsp:cNvPr id="0" name=""/>
        <dsp:cNvSpPr/>
      </dsp:nvSpPr>
      <dsp:spPr>
        <a:xfrm>
          <a:off x="0" y="1880191"/>
          <a:ext cx="4337724"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23"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a:solidFill>
                <a:schemeClr val="tx1">
                  <a:lumMod val="65000"/>
                  <a:lumOff val="35000"/>
                </a:schemeClr>
              </a:solidFill>
              <a:latin typeface="Bierstadt" panose="020B0004020202020204" pitchFamily="34" charset="0"/>
              <a:cs typeface="Arial"/>
            </a:rPr>
            <a:t>Volunteer Iowa Commissioner</a:t>
          </a:r>
        </a:p>
        <a:p>
          <a:pPr marL="171450" lvl="1" indent="-171450" algn="l" defTabSz="755650">
            <a:lnSpc>
              <a:spcPct val="90000"/>
            </a:lnSpc>
            <a:spcBef>
              <a:spcPct val="0"/>
            </a:spcBef>
            <a:spcAft>
              <a:spcPct val="20000"/>
            </a:spcAft>
            <a:buChar char="•"/>
          </a:pPr>
          <a:r>
            <a:rPr lang="en-US" sz="1700" b="0" i="0" kern="1200">
              <a:solidFill>
                <a:schemeClr val="tx1">
                  <a:lumMod val="65000"/>
                  <a:lumOff val="35000"/>
                </a:schemeClr>
              </a:solidFill>
              <a:latin typeface="Bierstadt" panose="020B0004020202020204" pitchFamily="34" charset="0"/>
              <a:cs typeface="Arial"/>
            </a:rPr>
            <a:t>Iowa State Representative, 38th District (2009-2018)</a:t>
          </a:r>
          <a:endParaRPr lang="en-US" sz="1700" kern="1200">
            <a:solidFill>
              <a:schemeClr val="tx1">
                <a:lumMod val="65000"/>
                <a:lumOff val="35000"/>
              </a:schemeClr>
            </a:solidFill>
            <a:latin typeface="Bierstadt" panose="020B0004020202020204" pitchFamily="34" charset="0"/>
            <a:cs typeface="Arial"/>
          </a:endParaRPr>
        </a:p>
      </dsp:txBody>
      <dsp:txXfrm>
        <a:off x="0" y="1880191"/>
        <a:ext cx="4337724" cy="804194"/>
      </dsp:txXfrm>
    </dsp:sp>
    <dsp:sp modelId="{2E85426D-777C-4B25-ABD7-37C03F70693E}">
      <dsp:nvSpPr>
        <dsp:cNvPr id="0" name=""/>
        <dsp:cNvSpPr/>
      </dsp:nvSpPr>
      <dsp:spPr>
        <a:xfrm>
          <a:off x="0" y="2684385"/>
          <a:ext cx="4337724" cy="393120"/>
        </a:xfrm>
        <a:prstGeom prst="round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a:solidFill>
                <a:schemeClr val="tx1">
                  <a:lumMod val="65000"/>
                  <a:lumOff val="35000"/>
                </a:schemeClr>
              </a:solidFill>
              <a:latin typeface="Bierstadt" panose="020B0004020202020204" pitchFamily="34" charset="0"/>
            </a:rPr>
            <a:t>Rebecca Gernes</a:t>
          </a:r>
        </a:p>
      </dsp:txBody>
      <dsp:txXfrm>
        <a:off x="19191" y="2703576"/>
        <a:ext cx="4299342" cy="354738"/>
      </dsp:txXfrm>
    </dsp:sp>
    <dsp:sp modelId="{2E61744F-81D6-4009-B214-8093BFF01570}">
      <dsp:nvSpPr>
        <dsp:cNvPr id="0" name=""/>
        <dsp:cNvSpPr/>
      </dsp:nvSpPr>
      <dsp:spPr>
        <a:xfrm>
          <a:off x="0" y="3077505"/>
          <a:ext cx="43377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23" tIns="21590" rIns="120904" bIns="21590" numCol="1" spcCol="1270" anchor="t" anchorCtr="0">
          <a:noAutofit/>
        </a:bodyPr>
        <a:lstStyle/>
        <a:p>
          <a:pPr marL="171450" lvl="1" indent="-171450" algn="l" defTabSz="755650">
            <a:lnSpc>
              <a:spcPct val="90000"/>
            </a:lnSpc>
            <a:spcBef>
              <a:spcPct val="0"/>
            </a:spcBef>
            <a:spcAft>
              <a:spcPct val="20000"/>
            </a:spcAft>
            <a:buNone/>
          </a:pPr>
          <a:r>
            <a:rPr lang="en-US" sz="1700" kern="1200">
              <a:solidFill>
                <a:schemeClr val="tx1">
                  <a:lumMod val="65000"/>
                  <a:lumOff val="35000"/>
                </a:schemeClr>
              </a:solidFill>
              <a:latin typeface="Bierstadt" panose="020B0004020202020204" pitchFamily="34" charset="0"/>
              <a:cs typeface="Arial"/>
            </a:rPr>
            <a:t>Volunteer Iowa staff</a:t>
          </a:r>
        </a:p>
      </dsp:txBody>
      <dsp:txXfrm>
        <a:off x="0" y="3077505"/>
        <a:ext cx="4337724" cy="34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2F81A-8E97-4668-A1EF-21C3DC716F7A}">
      <dsp:nvSpPr>
        <dsp:cNvPr id="0" name=""/>
        <dsp:cNvSpPr/>
      </dsp:nvSpPr>
      <dsp:spPr>
        <a:xfrm>
          <a:off x="175859" y="110809"/>
          <a:ext cx="1014791" cy="10147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593D9-9DCB-4772-96DB-3459F9C00B6F}">
      <dsp:nvSpPr>
        <dsp:cNvPr id="0" name=""/>
        <dsp:cNvSpPr/>
      </dsp:nvSpPr>
      <dsp:spPr>
        <a:xfrm>
          <a:off x="388966" y="323915"/>
          <a:ext cx="588578" cy="588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E8446-0902-417B-B29F-275AB659746F}">
      <dsp:nvSpPr>
        <dsp:cNvPr id="0" name=""/>
        <dsp:cNvSpPr/>
      </dsp:nvSpPr>
      <dsp:spPr>
        <a:xfrm>
          <a:off x="1408106" y="110809"/>
          <a:ext cx="2392007" cy="10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solidFill>
                <a:schemeClr val="tx1">
                  <a:lumMod val="65000"/>
                  <a:lumOff val="35000"/>
                </a:schemeClr>
              </a:solidFill>
              <a:latin typeface="Bierstadt" panose="020B0004020202020204" pitchFamily="34" charset="0"/>
              <a:cs typeface="Arial" panose="020B0604020202020204" pitchFamily="34" charset="0"/>
            </a:rPr>
            <a:t>Send elected officials your newsletters and Press Releases </a:t>
          </a:r>
        </a:p>
      </dsp:txBody>
      <dsp:txXfrm>
        <a:off x="1408106" y="110809"/>
        <a:ext cx="2392007" cy="1014791"/>
      </dsp:txXfrm>
    </dsp:sp>
    <dsp:sp modelId="{1592412A-C12D-46A4-BDB6-EC5CB4A44430}">
      <dsp:nvSpPr>
        <dsp:cNvPr id="0" name=""/>
        <dsp:cNvSpPr/>
      </dsp:nvSpPr>
      <dsp:spPr>
        <a:xfrm>
          <a:off x="4216903" y="110809"/>
          <a:ext cx="1014791" cy="10147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A37AF-EA5B-4381-99F9-3C36930DC38E}">
      <dsp:nvSpPr>
        <dsp:cNvPr id="0" name=""/>
        <dsp:cNvSpPr/>
      </dsp:nvSpPr>
      <dsp:spPr>
        <a:xfrm>
          <a:off x="4430009" y="323915"/>
          <a:ext cx="588578" cy="588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E987B-1186-4BD2-9D6E-FCC4FD99621B}">
      <dsp:nvSpPr>
        <dsp:cNvPr id="0" name=""/>
        <dsp:cNvSpPr/>
      </dsp:nvSpPr>
      <dsp:spPr>
        <a:xfrm>
          <a:off x="5449150" y="110809"/>
          <a:ext cx="2392007" cy="10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solidFill>
                <a:schemeClr val="tx1">
                  <a:lumMod val="65000"/>
                  <a:lumOff val="35000"/>
                </a:schemeClr>
              </a:solidFill>
              <a:latin typeface="Bierstadt" panose="020B0004020202020204" pitchFamily="34" charset="0"/>
              <a:cs typeface="Arial" panose="020B0604020202020204" pitchFamily="34" charset="0"/>
            </a:rPr>
            <a:t>Follow them on social media, invite them to follow your organization</a:t>
          </a:r>
        </a:p>
      </dsp:txBody>
      <dsp:txXfrm>
        <a:off x="5449150" y="110809"/>
        <a:ext cx="2392007" cy="1014791"/>
      </dsp:txXfrm>
    </dsp:sp>
    <dsp:sp modelId="{EDE15987-F11D-4717-97EA-D9B06066BB19}">
      <dsp:nvSpPr>
        <dsp:cNvPr id="0" name=""/>
        <dsp:cNvSpPr/>
      </dsp:nvSpPr>
      <dsp:spPr>
        <a:xfrm>
          <a:off x="175859" y="1586690"/>
          <a:ext cx="1014791" cy="10147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EEB020-AC63-424F-B539-0AF826698D09}">
      <dsp:nvSpPr>
        <dsp:cNvPr id="0" name=""/>
        <dsp:cNvSpPr/>
      </dsp:nvSpPr>
      <dsp:spPr>
        <a:xfrm>
          <a:off x="388966" y="1799796"/>
          <a:ext cx="588578" cy="5885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9883C-357C-4B50-8505-2C9A24880C8A}">
      <dsp:nvSpPr>
        <dsp:cNvPr id="0" name=""/>
        <dsp:cNvSpPr/>
      </dsp:nvSpPr>
      <dsp:spPr>
        <a:xfrm>
          <a:off x="1408106" y="1586690"/>
          <a:ext cx="2392007" cy="10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solidFill>
                <a:schemeClr val="tx1">
                  <a:lumMod val="65000"/>
                  <a:lumOff val="35000"/>
                </a:schemeClr>
              </a:solidFill>
              <a:latin typeface="Bierstadt" panose="020B0004020202020204" pitchFamily="34" charset="0"/>
              <a:cs typeface="Arial" panose="020B0604020202020204" pitchFamily="34" charset="0"/>
            </a:rPr>
            <a:t>Invite leaders to visit your program</a:t>
          </a:r>
        </a:p>
      </dsp:txBody>
      <dsp:txXfrm>
        <a:off x="1408106" y="1586690"/>
        <a:ext cx="2392007" cy="1014791"/>
      </dsp:txXfrm>
    </dsp:sp>
    <dsp:sp modelId="{C7A740C9-DD7E-4DE4-9256-38ED8D068654}">
      <dsp:nvSpPr>
        <dsp:cNvPr id="0" name=""/>
        <dsp:cNvSpPr/>
      </dsp:nvSpPr>
      <dsp:spPr>
        <a:xfrm>
          <a:off x="4216903" y="1586690"/>
          <a:ext cx="1014791" cy="10147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1EDE0-AFE6-48CF-988F-585AFD522AB3}">
      <dsp:nvSpPr>
        <dsp:cNvPr id="0" name=""/>
        <dsp:cNvSpPr/>
      </dsp:nvSpPr>
      <dsp:spPr>
        <a:xfrm>
          <a:off x="4430009" y="1799796"/>
          <a:ext cx="588578" cy="5885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69DFA-D748-4B6D-9715-013F8E0E5737}">
      <dsp:nvSpPr>
        <dsp:cNvPr id="0" name=""/>
        <dsp:cNvSpPr/>
      </dsp:nvSpPr>
      <dsp:spPr>
        <a:xfrm>
          <a:off x="5449150" y="1586690"/>
          <a:ext cx="2392007" cy="10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solidFill>
                <a:schemeClr val="tx1">
                  <a:lumMod val="65000"/>
                  <a:lumOff val="35000"/>
                </a:schemeClr>
              </a:solidFill>
              <a:latin typeface="Bierstadt" panose="020B0004020202020204" pitchFamily="34" charset="0"/>
              <a:cs typeface="Arial" panose="020B0604020202020204" pitchFamily="34" charset="0"/>
            </a:rPr>
            <a:t>Ask for support for Days of Service (MLK Jr. day, 9/11)</a:t>
          </a:r>
        </a:p>
      </dsp:txBody>
      <dsp:txXfrm>
        <a:off x="5449150" y="1586690"/>
        <a:ext cx="2392007" cy="1014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79C8E-2179-4458-98FE-5C9B2AFDE7CF}">
      <dsp:nvSpPr>
        <dsp:cNvPr id="0" name=""/>
        <dsp:cNvSpPr/>
      </dsp:nvSpPr>
      <dsp:spPr>
        <a:xfrm rot="16200000">
          <a:off x="-1366394" y="1938514"/>
          <a:ext cx="3172139" cy="35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1601" bIns="0" numCol="1" spcCol="1270" anchor="t" anchorCtr="0">
          <a:noAutofit/>
        </a:bodyPr>
        <a:lstStyle/>
        <a:p>
          <a:pPr marL="0" lvl="0" indent="0" algn="r" defTabSz="844550">
            <a:lnSpc>
              <a:spcPct val="90000"/>
            </a:lnSpc>
            <a:spcBef>
              <a:spcPct val="0"/>
            </a:spcBef>
            <a:spcAft>
              <a:spcPct val="35000"/>
            </a:spcAft>
            <a:buNone/>
          </a:pPr>
          <a:r>
            <a:rPr lang="en-US" sz="1900" kern="1200">
              <a:solidFill>
                <a:schemeClr val="accent2"/>
              </a:solidFill>
              <a:latin typeface="Avenir Next LT Pro Demi" panose="020B0704020202020204" pitchFamily="34" charset="0"/>
            </a:rPr>
            <a:t>National Service</a:t>
          </a:r>
        </a:p>
      </dsp:txBody>
      <dsp:txXfrm>
        <a:off x="-1366394" y="1938514"/>
        <a:ext cx="3172139" cy="353311"/>
      </dsp:txXfrm>
    </dsp:sp>
    <dsp:sp modelId="{C991B488-EC0D-4425-92DE-8E75FA6EAE3C}">
      <dsp:nvSpPr>
        <dsp:cNvPr id="0" name=""/>
        <dsp:cNvSpPr/>
      </dsp:nvSpPr>
      <dsp:spPr>
        <a:xfrm>
          <a:off x="383131" y="288954"/>
          <a:ext cx="1759864" cy="377789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11601"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a:latin typeface="Bierstadt" panose="020B0004020202020204" pitchFamily="34" charset="0"/>
            </a:rPr>
            <a:t>Over </a:t>
          </a:r>
          <a:r>
            <a:rPr lang="en-US" sz="900" b="1" kern="1200">
              <a:latin typeface="Bierstadt" panose="020B0004020202020204" pitchFamily="34" charset="0"/>
            </a:rPr>
            <a:t>7,800</a:t>
          </a:r>
          <a:r>
            <a:rPr lang="en-US" sz="900" kern="1200">
              <a:latin typeface="Bierstadt" panose="020B0004020202020204" pitchFamily="34" charset="0"/>
            </a:rPr>
            <a:t> AmeriCorps Seniors &amp; AmeriCorps members served in the last program year</a:t>
          </a: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rPr>
            <a:t>Over </a:t>
          </a:r>
          <a:r>
            <a:rPr lang="en-US" sz="900" b="1" kern="1200">
              <a:latin typeface="Bierstadt" panose="020B0004020202020204" pitchFamily="34" charset="0"/>
            </a:rPr>
            <a:t>$3.4 million </a:t>
          </a:r>
          <a:r>
            <a:rPr lang="en-US" sz="900" kern="1200">
              <a:latin typeface="Bierstadt" panose="020B0004020202020204" pitchFamily="34" charset="0"/>
            </a:rPr>
            <a:t>in Segal education awards awarded to AmeriCorps members</a:t>
          </a: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rPr>
            <a:t>More than </a:t>
          </a:r>
          <a:r>
            <a:rPr lang="en-US" sz="900" b="1" kern="1200">
              <a:latin typeface="Bierstadt" panose="020B0004020202020204" pitchFamily="34" charset="0"/>
            </a:rPr>
            <a:t>$29 million </a:t>
          </a:r>
          <a:r>
            <a:rPr lang="en-US" sz="900" kern="1200">
              <a:latin typeface="Bierstadt" panose="020B0004020202020204" pitchFamily="34" charset="0"/>
            </a:rPr>
            <a:t>in federal funding invested to support cost-effective community solutions</a:t>
          </a: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rPr>
            <a:t>More than </a:t>
          </a:r>
          <a:r>
            <a:rPr lang="en-US" sz="900" b="1" kern="1200">
              <a:latin typeface="Bierstadt" panose="020B0004020202020204" pitchFamily="34" charset="0"/>
            </a:rPr>
            <a:t>$7.1 million </a:t>
          </a:r>
          <a:r>
            <a:rPr lang="en-US" sz="900" kern="1200">
              <a:latin typeface="Bierstadt" panose="020B0004020202020204" pitchFamily="34" charset="0"/>
            </a:rPr>
            <a:t>in outside resources leveraged from businesses, foundations, public agencies, and other sources in Iowa last year</a:t>
          </a: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rPr>
            <a:t>Since 1994, more than </a:t>
          </a:r>
          <a:r>
            <a:rPr lang="en-US" sz="900" b="1" kern="1200">
              <a:latin typeface="Bierstadt" panose="020B0004020202020204" pitchFamily="34" charset="0"/>
            </a:rPr>
            <a:t>14,000 </a:t>
          </a:r>
          <a:r>
            <a:rPr lang="en-US" sz="900" kern="1200">
              <a:latin typeface="Bierstadt" panose="020B0004020202020204" pitchFamily="34" charset="0"/>
            </a:rPr>
            <a:t>Iowa residents have served </a:t>
          </a:r>
          <a:r>
            <a:rPr lang="en-US" sz="900" b="1" kern="1200">
              <a:latin typeface="Bierstadt" panose="020B0004020202020204" pitchFamily="34" charset="0"/>
            </a:rPr>
            <a:t>19 million </a:t>
          </a:r>
          <a:r>
            <a:rPr lang="en-US" sz="900" kern="1200">
              <a:latin typeface="Bierstadt" panose="020B0004020202020204" pitchFamily="34" charset="0"/>
            </a:rPr>
            <a:t>hours, earning education awards totaling more than </a:t>
          </a:r>
          <a:r>
            <a:rPr lang="en-US" sz="900" b="1" kern="1200">
              <a:latin typeface="Bierstadt" panose="020B0004020202020204" pitchFamily="34" charset="0"/>
            </a:rPr>
            <a:t>$48.2 million</a:t>
          </a:r>
          <a:r>
            <a:rPr lang="en-US" sz="900" kern="1200">
              <a:latin typeface="Bierstadt" panose="020B0004020202020204" pitchFamily="34" charset="0"/>
            </a:rPr>
            <a:t> </a:t>
          </a:r>
        </a:p>
      </dsp:txBody>
      <dsp:txXfrm>
        <a:off x="383131" y="288954"/>
        <a:ext cx="1759864" cy="3777890"/>
      </dsp:txXfrm>
    </dsp:sp>
    <dsp:sp modelId="{9E501ADB-6640-4E3A-98B6-E78F0C620FC7}">
      <dsp:nvSpPr>
        <dsp:cNvPr id="0" name=""/>
        <dsp:cNvSpPr/>
      </dsp:nvSpPr>
      <dsp:spPr>
        <a:xfrm>
          <a:off x="0" y="0"/>
          <a:ext cx="706622" cy="7066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91B9FD-8BDA-4255-ADE2-23BE5BF44073}">
      <dsp:nvSpPr>
        <dsp:cNvPr id="0" name=""/>
        <dsp:cNvSpPr/>
      </dsp:nvSpPr>
      <dsp:spPr>
        <a:xfrm rot="16200000">
          <a:off x="1201656" y="1938514"/>
          <a:ext cx="3172139" cy="35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1601" bIns="0" numCol="1" spcCol="1270" anchor="t" anchorCtr="0">
          <a:noAutofit/>
        </a:bodyPr>
        <a:lstStyle/>
        <a:p>
          <a:pPr marL="0" lvl="0" indent="0" algn="r" defTabSz="844550">
            <a:lnSpc>
              <a:spcPct val="90000"/>
            </a:lnSpc>
            <a:spcBef>
              <a:spcPct val="0"/>
            </a:spcBef>
            <a:spcAft>
              <a:spcPct val="35000"/>
            </a:spcAft>
            <a:buNone/>
          </a:pPr>
          <a:r>
            <a:rPr lang="en-US" sz="1900" kern="1200">
              <a:solidFill>
                <a:schemeClr val="accent2"/>
              </a:solidFill>
              <a:latin typeface="Avenir Next LT Pro Demi" panose="020B0704020202020204" pitchFamily="34" charset="0"/>
            </a:rPr>
            <a:t>Community Volunteerism</a:t>
          </a:r>
        </a:p>
      </dsp:txBody>
      <dsp:txXfrm>
        <a:off x="1201656" y="1938514"/>
        <a:ext cx="3172139" cy="353311"/>
      </dsp:txXfrm>
    </dsp:sp>
    <dsp:sp modelId="{F20FD486-744F-4980-8589-8C3B31A5EE57}">
      <dsp:nvSpPr>
        <dsp:cNvPr id="0" name=""/>
        <dsp:cNvSpPr/>
      </dsp:nvSpPr>
      <dsp:spPr>
        <a:xfrm>
          <a:off x="2967092" y="288954"/>
          <a:ext cx="1759864" cy="377789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11601"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a:latin typeface="Bierstadt" panose="020B0004020202020204" pitchFamily="34" charset="0"/>
              <a:cs typeface="Arial" panose="020B0604020202020204" pitchFamily="34" charset="0"/>
            </a:rPr>
            <a:t>Nearly </a:t>
          </a:r>
          <a:r>
            <a:rPr lang="en-US" sz="900" b="1" kern="1200">
              <a:latin typeface="Bierstadt" panose="020B0004020202020204" pitchFamily="34" charset="0"/>
              <a:cs typeface="Arial" panose="020B0604020202020204" pitchFamily="34" charset="0"/>
            </a:rPr>
            <a:t>73,000 </a:t>
          </a:r>
          <a:r>
            <a:rPr lang="en-US" sz="900" kern="1200">
              <a:latin typeface="Bierstadt" panose="020B0004020202020204" pitchFamily="34" charset="0"/>
              <a:cs typeface="Arial" panose="020B0604020202020204" pitchFamily="34" charset="0"/>
            </a:rPr>
            <a:t>volunteers are leveraged annually by Volunteer Iowa</a:t>
          </a:r>
          <a:endParaRPr lang="en-US" sz="900" kern="1200">
            <a:latin typeface="Bierstadt" panose="020B0004020202020204" pitchFamily="34" charset="0"/>
          </a:endParaRP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cs typeface="Arial" panose="020B0604020202020204" pitchFamily="34" charset="0"/>
            </a:rPr>
            <a:t>Volunteer Iowa’s statewide database supports nearly </a:t>
          </a:r>
          <a:r>
            <a:rPr lang="en-US" sz="900" b="1" kern="1200">
              <a:latin typeface="Bierstadt" panose="020B0004020202020204" pitchFamily="34" charset="0"/>
              <a:cs typeface="Arial" panose="020B0604020202020204" pitchFamily="34" charset="0"/>
            </a:rPr>
            <a:t>1,800</a:t>
          </a:r>
          <a:r>
            <a:rPr lang="en-US" sz="900" kern="1200">
              <a:latin typeface="Bierstadt" panose="020B0004020202020204" pitchFamily="34" charset="0"/>
              <a:cs typeface="Arial" panose="020B0604020202020204" pitchFamily="34" charset="0"/>
            </a:rPr>
            <a:t> organizations in finding volunteers</a:t>
          </a: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cs typeface="Arial" panose="020B0604020202020204" pitchFamily="34" charset="0"/>
            </a:rPr>
            <a:t>In 2022, </a:t>
          </a:r>
          <a:r>
            <a:rPr lang="en-US" sz="900" b="1" kern="1200">
              <a:latin typeface="Bierstadt" panose="020B0004020202020204" pitchFamily="34" charset="0"/>
              <a:cs typeface="Arial" panose="020B0604020202020204" pitchFamily="34" charset="0"/>
            </a:rPr>
            <a:t>57.6% </a:t>
          </a:r>
          <a:r>
            <a:rPr lang="en-US" sz="900" kern="1200">
              <a:latin typeface="Bierstadt" panose="020B0004020202020204" pitchFamily="34" charset="0"/>
              <a:cs typeface="Arial" panose="020B0604020202020204" pitchFamily="34" charset="0"/>
            </a:rPr>
            <a:t>of Iowans volunteered regularly according to a statewide survey (BRFSS)</a:t>
          </a: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cs typeface="Arial" panose="020B0604020202020204" pitchFamily="34" charset="0"/>
            </a:rPr>
            <a:t>Volunteers provided service worth </a:t>
          </a:r>
          <a:r>
            <a:rPr lang="en-US" sz="900" b="1" kern="1200">
              <a:latin typeface="Bierstadt" panose="020B0004020202020204" pitchFamily="34" charset="0"/>
              <a:cs typeface="Arial" panose="020B0604020202020204" pitchFamily="34" charset="0"/>
            </a:rPr>
            <a:t>$1.3 billion</a:t>
          </a:r>
          <a:r>
            <a:rPr lang="en-US" sz="900" kern="1200">
              <a:latin typeface="Bierstadt" panose="020B0004020202020204" pitchFamily="34" charset="0"/>
              <a:cs typeface="Arial" panose="020B0604020202020204" pitchFamily="34" charset="0"/>
            </a:rPr>
            <a:t> in labor to Iowa charities and communities keeping them afloat while meeting a bigger demand</a:t>
          </a:r>
        </a:p>
        <a:p>
          <a:pPr marL="57150" lvl="1" indent="-57150" algn="l" defTabSz="400050">
            <a:lnSpc>
              <a:spcPct val="90000"/>
            </a:lnSpc>
            <a:spcBef>
              <a:spcPct val="0"/>
            </a:spcBef>
            <a:spcAft>
              <a:spcPct val="15000"/>
            </a:spcAft>
            <a:buChar char="•"/>
          </a:pPr>
          <a:endParaRPr lang="en-US" sz="900" kern="1200">
            <a:latin typeface="Bierstadt" panose="020B00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a:latin typeface="Bierstadt" panose="020B0004020202020204" pitchFamily="34" charset="0"/>
              <a:cs typeface="Arial" panose="020B0604020202020204" pitchFamily="34" charset="0"/>
            </a:rPr>
            <a:t>Iowa's informal volunteer rate ranks </a:t>
          </a:r>
          <a:r>
            <a:rPr lang="en-US" sz="900" b="1" kern="1200">
              <a:latin typeface="Bierstadt" panose="020B0004020202020204" pitchFamily="34" charset="0"/>
              <a:cs typeface="Arial" panose="020B0604020202020204" pitchFamily="34" charset="0"/>
            </a:rPr>
            <a:t>9th </a:t>
          </a:r>
          <a:r>
            <a:rPr lang="en-US" sz="900" kern="1200">
              <a:latin typeface="Bierstadt" panose="020B0004020202020204" pitchFamily="34" charset="0"/>
              <a:cs typeface="Arial" panose="020B0604020202020204" pitchFamily="34" charset="0"/>
            </a:rPr>
            <a:t>highest in the country</a:t>
          </a:r>
        </a:p>
      </dsp:txBody>
      <dsp:txXfrm>
        <a:off x="2967092" y="288954"/>
        <a:ext cx="1759864" cy="3777890"/>
      </dsp:txXfrm>
    </dsp:sp>
    <dsp:sp modelId="{D2F88F76-1BD8-4F27-B802-42D4C874488C}">
      <dsp:nvSpPr>
        <dsp:cNvPr id="0" name=""/>
        <dsp:cNvSpPr/>
      </dsp:nvSpPr>
      <dsp:spPr>
        <a:xfrm>
          <a:off x="2563649" y="0"/>
          <a:ext cx="706622" cy="706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3ADE1B-174D-4B04-B683-5DFDA1420241}">
      <dsp:nvSpPr>
        <dsp:cNvPr id="0" name=""/>
        <dsp:cNvSpPr/>
      </dsp:nvSpPr>
      <dsp:spPr>
        <a:xfrm rot="16200000">
          <a:off x="3769707" y="1938514"/>
          <a:ext cx="3172139" cy="35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1601" bIns="0" numCol="1" spcCol="1270" anchor="t" anchorCtr="0">
          <a:noAutofit/>
        </a:bodyPr>
        <a:lstStyle/>
        <a:p>
          <a:pPr marL="0" lvl="0" indent="0" algn="r" defTabSz="844550">
            <a:lnSpc>
              <a:spcPct val="90000"/>
            </a:lnSpc>
            <a:spcBef>
              <a:spcPct val="0"/>
            </a:spcBef>
            <a:spcAft>
              <a:spcPct val="35000"/>
            </a:spcAft>
            <a:buNone/>
          </a:pPr>
          <a:r>
            <a:rPr lang="en-US" sz="1900" kern="1200">
              <a:solidFill>
                <a:schemeClr val="accent2"/>
              </a:solidFill>
              <a:latin typeface="Avenir Next LT Pro Demi" panose="020B0704020202020204" pitchFamily="34" charset="0"/>
            </a:rPr>
            <a:t>Mentoring</a:t>
          </a:r>
        </a:p>
      </dsp:txBody>
      <dsp:txXfrm>
        <a:off x="3769707" y="1938514"/>
        <a:ext cx="3172139" cy="353311"/>
      </dsp:txXfrm>
    </dsp:sp>
    <dsp:sp modelId="{8C2F00A0-CFFA-4B8E-BBEB-AF2F1BE15BD4}">
      <dsp:nvSpPr>
        <dsp:cNvPr id="0" name=""/>
        <dsp:cNvSpPr/>
      </dsp:nvSpPr>
      <dsp:spPr>
        <a:xfrm>
          <a:off x="5519234" y="288954"/>
          <a:ext cx="1759864" cy="377789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311601" rIns="78232" bIns="78232" numCol="1" spcCol="1270" anchor="t" anchorCtr="0">
          <a:noAutofit/>
        </a:bodyPr>
        <a:lstStyle/>
        <a:p>
          <a:pPr marL="57150" lvl="1" indent="-57150" algn="l" defTabSz="466725">
            <a:lnSpc>
              <a:spcPct val="90000"/>
            </a:lnSpc>
            <a:spcBef>
              <a:spcPct val="0"/>
            </a:spcBef>
            <a:spcAft>
              <a:spcPct val="15000"/>
            </a:spcAft>
            <a:buChar char="•"/>
          </a:pPr>
          <a:r>
            <a:rPr lang="en-US" sz="1050" kern="1200">
              <a:latin typeface="Bierstadt" panose="020B0004020202020204" pitchFamily="34" charset="0"/>
            </a:rPr>
            <a:t>Over </a:t>
          </a:r>
          <a:r>
            <a:rPr lang="en-US" sz="1050" b="1" kern="1200">
              <a:latin typeface="Bierstadt" panose="020B0004020202020204" pitchFamily="34" charset="0"/>
            </a:rPr>
            <a:t>6,000</a:t>
          </a:r>
          <a:r>
            <a:rPr lang="en-US" sz="1050" kern="1200">
              <a:latin typeface="Bierstadt" panose="020B0004020202020204" pitchFamily="34" charset="0"/>
            </a:rPr>
            <a:t> youth are served annually by a mentor in </a:t>
          </a:r>
          <a:r>
            <a:rPr lang="en-US" sz="1050" b="1" kern="1200">
              <a:latin typeface="Bierstadt" panose="020B0004020202020204" pitchFamily="34" charset="0"/>
            </a:rPr>
            <a:t>52</a:t>
          </a:r>
          <a:r>
            <a:rPr lang="en-US" sz="1050" kern="1200">
              <a:latin typeface="Bierstadt" panose="020B0004020202020204" pitchFamily="34" charset="0"/>
            </a:rPr>
            <a:t> local program partners of Iowa MENTOR</a:t>
          </a:r>
          <a:endParaRPr lang="en-US" sz="1050" kern="1200"/>
        </a:p>
        <a:p>
          <a:pPr marL="57150" lvl="1" indent="-57150" algn="l" defTabSz="466725">
            <a:lnSpc>
              <a:spcPct val="90000"/>
            </a:lnSpc>
            <a:spcBef>
              <a:spcPct val="0"/>
            </a:spcBef>
            <a:spcAft>
              <a:spcPct val="15000"/>
            </a:spcAft>
            <a:buChar char="•"/>
          </a:pPr>
          <a:endParaRPr lang="en-US" sz="1050" kern="1200">
            <a:solidFill>
              <a:schemeClr val="tx1">
                <a:lumMod val="50000"/>
                <a:lumOff val="50000"/>
              </a:schemeClr>
            </a:solidFill>
            <a:latin typeface="Bierstadt" panose="020B0004020202020204" pitchFamily="34" charset="0"/>
          </a:endParaRPr>
        </a:p>
        <a:p>
          <a:pPr marL="57150" lvl="1" indent="-57150" algn="l" defTabSz="466725">
            <a:lnSpc>
              <a:spcPct val="90000"/>
            </a:lnSpc>
            <a:spcBef>
              <a:spcPct val="0"/>
            </a:spcBef>
            <a:spcAft>
              <a:spcPct val="15000"/>
            </a:spcAft>
            <a:buChar char="•"/>
          </a:pPr>
          <a:r>
            <a:rPr lang="en-US" sz="1050" b="1" kern="1200">
              <a:latin typeface="Bierstadt" panose="020B0004020202020204" pitchFamily="34" charset="0"/>
            </a:rPr>
            <a:t>42</a:t>
          </a:r>
          <a:r>
            <a:rPr lang="en-US" sz="1050" kern="1200">
              <a:latin typeface="Bierstadt" panose="020B0004020202020204" pitchFamily="34" charset="0"/>
            </a:rPr>
            <a:t> youth-serving programs meet national standards of the National Quality Mentoring System through the National Mentoring Resource Center</a:t>
          </a:r>
        </a:p>
        <a:p>
          <a:pPr marL="57150" lvl="1" indent="-57150" algn="l" defTabSz="466725">
            <a:lnSpc>
              <a:spcPct val="90000"/>
            </a:lnSpc>
            <a:spcBef>
              <a:spcPct val="0"/>
            </a:spcBef>
            <a:spcAft>
              <a:spcPct val="15000"/>
            </a:spcAft>
            <a:buChar char="•"/>
          </a:pPr>
          <a:endParaRPr lang="en-US" sz="1050" kern="1200">
            <a:latin typeface="Bierstadt" panose="020B0004020202020204" pitchFamily="34" charset="0"/>
          </a:endParaRPr>
        </a:p>
        <a:p>
          <a:pPr marL="57150" lvl="1" indent="-57150" algn="l" defTabSz="466725">
            <a:lnSpc>
              <a:spcPct val="90000"/>
            </a:lnSpc>
            <a:spcBef>
              <a:spcPct val="0"/>
            </a:spcBef>
            <a:spcAft>
              <a:spcPct val="15000"/>
            </a:spcAft>
            <a:buChar char="•"/>
          </a:pPr>
          <a:r>
            <a:rPr lang="en-US" sz="1050" kern="1200">
              <a:latin typeface="Bierstadt" panose="020B0004020202020204" pitchFamily="34" charset="0"/>
            </a:rPr>
            <a:t>Iowa MENTOR has program partners covering </a:t>
          </a:r>
          <a:r>
            <a:rPr lang="en-US" sz="1050" b="1" kern="1200">
              <a:latin typeface="Bierstadt" panose="020B0004020202020204" pitchFamily="34" charset="0"/>
            </a:rPr>
            <a:t>66 counties</a:t>
          </a:r>
        </a:p>
        <a:p>
          <a:pPr marL="57150" lvl="1" indent="-57150" algn="l" defTabSz="466725">
            <a:lnSpc>
              <a:spcPct val="90000"/>
            </a:lnSpc>
            <a:spcBef>
              <a:spcPct val="0"/>
            </a:spcBef>
            <a:spcAft>
              <a:spcPct val="15000"/>
            </a:spcAft>
            <a:buChar char="•"/>
          </a:pPr>
          <a:endParaRPr lang="en-US" sz="1050" kern="1200">
            <a:latin typeface="Bierstadt" panose="020B0004020202020204" pitchFamily="34" charset="0"/>
          </a:endParaRPr>
        </a:p>
        <a:p>
          <a:pPr marL="57150" lvl="1" indent="-57150" algn="l" defTabSz="466725">
            <a:lnSpc>
              <a:spcPct val="90000"/>
            </a:lnSpc>
            <a:spcBef>
              <a:spcPct val="0"/>
            </a:spcBef>
            <a:spcAft>
              <a:spcPct val="15000"/>
            </a:spcAft>
            <a:buChar char="•"/>
          </a:pPr>
          <a:r>
            <a:rPr lang="en-US" sz="1050" b="1" kern="1200">
              <a:latin typeface="Bierstadt" panose="020B0004020202020204" pitchFamily="34" charset="0"/>
            </a:rPr>
            <a:t>81% </a:t>
          </a:r>
          <a:r>
            <a:rPr lang="en-US" sz="1050" kern="1200">
              <a:latin typeface="Bierstadt" panose="020B0004020202020204" pitchFamily="34" charset="0"/>
            </a:rPr>
            <a:t>of participants in Iowa mentoring programs have met program goals</a:t>
          </a:r>
        </a:p>
      </dsp:txBody>
      <dsp:txXfrm>
        <a:off x="5519234" y="288954"/>
        <a:ext cx="1759864" cy="3777890"/>
      </dsp:txXfrm>
    </dsp:sp>
    <dsp:sp modelId="{037F33CD-4D65-4A39-9679-1D2622AA2429}">
      <dsp:nvSpPr>
        <dsp:cNvPr id="0" name=""/>
        <dsp:cNvSpPr/>
      </dsp:nvSpPr>
      <dsp:spPr>
        <a:xfrm>
          <a:off x="5131700" y="0"/>
          <a:ext cx="706622" cy="706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urveymonkey.com/r/K8QX2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urveymonkey.com/r/ZHM6RR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4b2c2c34c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c4b2c2c34c_2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a:cs typeface="Times New Roman"/>
              </a:rPr>
              <a:t>Register here: </a:t>
            </a:r>
            <a:r>
              <a:rPr lang="en-US" dirty="0">
                <a:hlinkClick r:id="rId3"/>
              </a:rPr>
              <a:t>https://www.surveymonkey.com/r/K8QX2TM</a:t>
            </a:r>
            <a:endParaRPr lang="en-US" dirty="0">
              <a:cs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lang="en-US" sz="1400" dirty="0"/>
          </a:p>
          <a:p>
            <a:r>
              <a:rPr lang="en-US" sz="1400" dirty="0">
                <a:latin typeface="Times New Roman"/>
                <a:cs typeface="Times New Roman"/>
              </a:rPr>
              <a:t>We know that our network includes our federally-funded national service corps members and staff.  It’s important for everyone to participate in our day but to do so as is allowable.</a:t>
            </a:r>
          </a:p>
          <a:p>
            <a:endParaRPr lang="en-US" sz="1400" dirty="0"/>
          </a:p>
          <a:p>
            <a:pPr>
              <a:defRPr/>
            </a:pPr>
            <a:r>
              <a:rPr lang="en-US" sz="1400" b="1" dirty="0">
                <a:solidFill>
                  <a:srgbClr val="FF0000"/>
                </a:solidFill>
                <a:latin typeface="Times New Roman"/>
                <a:cs typeface="Times New Roman"/>
              </a:rPr>
              <a:t>If you are unsure about limits for your position, ask your supervisor.  (i.e. board members vs. federally/state-funded staff vs. AmeriCorps/Senior Corps members)</a:t>
            </a:r>
            <a:endParaRPr lang="en-US" sz="1400" dirty="0">
              <a:latin typeface="Times New Roman"/>
              <a:cs typeface="Times New Roman"/>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9834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lang="en-US" sz="1400" dirty="0"/>
          </a:p>
          <a:p>
            <a:endParaRPr lang="en-US" sz="1400" dirty="0"/>
          </a:p>
          <a:p>
            <a:r>
              <a:rPr lang="en-US" sz="1400" dirty="0"/>
              <a:t>The distinction between educating and lobbying has to do with the ask.</a:t>
            </a:r>
          </a:p>
          <a:p>
            <a:endParaRPr lang="en-US" sz="1400" b="1" dirty="0">
              <a:solidFill>
                <a:srgbClr val="FF0000"/>
              </a:solidFill>
            </a:endParaRPr>
          </a:p>
          <a:p>
            <a:r>
              <a:rPr lang="en-US" sz="1400" b="1" dirty="0">
                <a:solidFill>
                  <a:srgbClr val="FF0000"/>
                </a:solidFill>
              </a:rPr>
              <a:t>IRS rules limiting nonprofit lobbying activity are basically to prohibit an organization from forming for the sole purpose of lobbying under the guise of a nonprofit.  There is not a ban on lobbying by nonprofits.</a:t>
            </a:r>
          </a:p>
          <a:p>
            <a:endParaRPr lang="en-US" sz="1400" b="1" dirty="0">
              <a:solidFill>
                <a:srgbClr val="FF0000"/>
              </a:solidFill>
            </a:endParaRPr>
          </a:p>
          <a:p>
            <a:r>
              <a:rPr lang="en-US" sz="1400" b="1" dirty="0">
                <a:solidFill>
                  <a:srgbClr val="FF0000"/>
                </a:solidFill>
              </a:rPr>
              <a:t>AmeriCorps/Senior Corps members and staff paid 100% out of federal funds cannot lobby during their service/work hours.  Program alums may do so (in their capacity as alumni) and members/staff may lobby on their own time.</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56407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20000"/>
              </a:spcBef>
              <a:spcAft>
                <a:spcPts val="600"/>
              </a:spcAft>
              <a:buClr>
                <a:schemeClr val="tx1"/>
              </a:buClr>
              <a:buSzPct val="100000"/>
              <a:buFontTx/>
              <a:buNone/>
              <a:tabLst/>
              <a:defRPr/>
            </a:pPr>
            <a:r>
              <a:rPr lang="en-US" sz="2400" b="1" dirty="0">
                <a:latin typeface="Times New Roman"/>
                <a:cs typeface="Times New Roman"/>
              </a:rPr>
              <a:t>Rebecca Introduce </a:t>
            </a: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Times New Roman"/>
                <a:cs typeface="Times New Roman"/>
              </a:rPr>
              <a:t>Kevin Koester, Volunteer Iowa Commissioner and Former Legislator (</a:t>
            </a:r>
            <a:r>
              <a:rPr lang="en-US" sz="2400" b="0" i="0" dirty="0">
                <a:latin typeface="Times New Roman"/>
                <a:cs typeface="Times New Roman"/>
              </a:rPr>
              <a:t>Iowa State Representative, 38th District (2009-2018))</a:t>
            </a:r>
            <a:endParaRPr lang="en-US" sz="2400" dirty="0">
              <a:latin typeface="Times New Roman"/>
              <a:cs typeface="Times New Roman"/>
            </a:endParaRPr>
          </a:p>
          <a:p>
            <a:pPr>
              <a:buNone/>
            </a:pPr>
            <a:endParaRPr lang="en-US" sz="2400" b="0" dirty="0"/>
          </a:p>
          <a:p>
            <a:pPr>
              <a:buNone/>
            </a:pPr>
            <a:endParaRPr lang="en-US" sz="2400" b="0" dirty="0"/>
          </a:p>
          <a:p>
            <a:pPr>
              <a:buNone/>
            </a:pPr>
            <a:r>
              <a:rPr lang="en-US" sz="2400" b="0" dirty="0"/>
              <a:t>KEVIN</a:t>
            </a:r>
          </a:p>
          <a:p>
            <a:pPr>
              <a:buNone/>
            </a:pPr>
            <a:r>
              <a:rPr lang="en-US" sz="2400" b="1" dirty="0"/>
              <a:t>Cautions:</a:t>
            </a:r>
          </a:p>
          <a:p>
            <a:pPr lvl="1"/>
            <a:r>
              <a:rPr lang="en-US" sz="2000" dirty="0"/>
              <a:t>Be mindful not to overwhelm with too much information or jargon</a:t>
            </a:r>
          </a:p>
          <a:p>
            <a:pPr lvl="1"/>
            <a:r>
              <a:rPr lang="en-US" sz="2000" dirty="0"/>
              <a:t>It’s okay to say you don’t know something and offer to find the answer to a question and send it back.  Then, be sure to follow up!</a:t>
            </a:r>
          </a:p>
          <a:p>
            <a:pPr lvl="1"/>
            <a:r>
              <a:rPr lang="en-US" sz="2000" dirty="0"/>
              <a:t>Don’t expect legislators to be specialists, they work with a lot of bills and have busy schedules – be specific with the legislation or policy you are talking about </a:t>
            </a:r>
          </a:p>
          <a:p>
            <a:pPr lvl="1"/>
            <a:r>
              <a:rPr lang="en-US" sz="2000" dirty="0"/>
              <a:t>Don’t confront, pressure or beg</a:t>
            </a:r>
          </a:p>
          <a:p>
            <a:pPr lvl="1"/>
            <a:endParaRPr lang="en-US" sz="2000"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2000" b="0" i="1" u="none" strike="noStrike" kern="1200" cap="none" spc="0" normalizeH="0" baseline="0" noProof="0" dirty="0">
                <a:ln>
                  <a:noFill/>
                </a:ln>
                <a:solidFill>
                  <a:schemeClr val="tx2"/>
                </a:solidFill>
                <a:effectLst/>
                <a:uLnTx/>
                <a:uFillTx/>
                <a:latin typeface="+mn-lt"/>
                <a:ea typeface="+mn-ea"/>
                <a:cs typeface="+mn-cs"/>
              </a:rPr>
              <a:t>Adapted from Materials edited from Lobbying Lawmakers A How-To for Non-Profit Organizations Audio Conference Guide; CD PUBLICATIONS Silver Spring, MD www.cdpublications.com</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7612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67089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ask that all participants complete a short report of your activities for our records. This helps us understand how the day went and who was reached. This link is available in the toolkit, will be posted in the chat for this meeting, and will be sent out after the event.</a:t>
            </a:r>
          </a:p>
          <a:p>
            <a:pPr marL="0" lvl="0" indent="0" algn="l" rtl="0">
              <a:lnSpc>
                <a:spcPct val="100000"/>
              </a:lnSpc>
              <a:spcBef>
                <a:spcPts val="0"/>
              </a:spcBef>
              <a:spcAft>
                <a:spcPts val="0"/>
              </a:spcAft>
              <a:buSzPts val="1100"/>
              <a:buNone/>
            </a:pPr>
            <a:r>
              <a:rPr lang="en-US" sz="1800" u="sng" dirty="0">
                <a:solidFill>
                  <a:srgbClr val="0563C1"/>
                </a:solidFill>
                <a:effectLst/>
                <a:latin typeface="Calibri" panose="020F0502020204030204" pitchFamily="34" charset="0"/>
                <a:ea typeface="Times New Roman" panose="02020603050405020304" pitchFamily="18" charset="0"/>
                <a:hlinkClick r:id="rId3"/>
              </a:rPr>
              <a:t>Link: </a:t>
            </a:r>
          </a:p>
          <a:p>
            <a:pPr marL="0" lvl="0" indent="0" algn="l" rtl="0">
              <a:lnSpc>
                <a:spcPct val="100000"/>
              </a:lnSpc>
              <a:spcBef>
                <a:spcPts val="0"/>
              </a:spcBef>
              <a:spcAft>
                <a:spcPts val="0"/>
              </a:spcAft>
              <a:buSzPts val="1100"/>
              <a:buNone/>
            </a:pPr>
            <a:r>
              <a:rPr lang="en-US" sz="1800" u="sng" dirty="0">
                <a:solidFill>
                  <a:srgbClr val="0563C1"/>
                </a:solidFill>
                <a:effectLst/>
                <a:latin typeface="Calibri" panose="020F0502020204030204" pitchFamily="34" charset="0"/>
                <a:ea typeface="Times New Roman" panose="02020603050405020304" pitchFamily="18" charset="0"/>
                <a:hlinkClick r:id="rId3"/>
              </a:rPr>
              <a:t>https://www.surveymonkey.com/r/ZHM6RRP</a:t>
            </a:r>
            <a:endParaRPr lang="en-US" dirty="0"/>
          </a:p>
        </p:txBody>
      </p:sp>
    </p:spTree>
    <p:extLst>
      <p:ext uri="{BB962C8B-B14F-4D97-AF65-F5344CB8AC3E}">
        <p14:creationId xmlns:p14="http://schemas.microsoft.com/office/powerpoint/2010/main" val="45729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r>
              <a:rPr lang="en-US" dirty="0"/>
              <a:t>Reminder that this is hopefully the start of your engagement with your legislators- continue to build the relationship with opportunities to engage with our work</a:t>
            </a:r>
          </a:p>
        </p:txBody>
      </p:sp>
    </p:spTree>
    <p:extLst>
      <p:ext uri="{BB962C8B-B14F-4D97-AF65-F5344CB8AC3E}">
        <p14:creationId xmlns:p14="http://schemas.microsoft.com/office/powerpoint/2010/main" val="247621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lang="en-US" dirty="0">
              <a:latin typeface="Times New Roman"/>
              <a:cs typeface="Times New Roman"/>
            </a:endParaRPr>
          </a:p>
        </p:txBody>
      </p:sp>
    </p:spTree>
    <p:extLst>
      <p:ext uri="{BB962C8B-B14F-4D97-AF65-F5344CB8AC3E}">
        <p14:creationId xmlns:p14="http://schemas.microsoft.com/office/powerpoint/2010/main" val="215673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dirty="0"/>
              <a:t> </a:t>
            </a:r>
          </a:p>
          <a:p>
            <a:r>
              <a:rPr lang="en-US" dirty="0"/>
              <a:t>To remind you of our highlights in these 3 buckets of work. </a:t>
            </a:r>
          </a:p>
          <a:p>
            <a:r>
              <a:rPr lang="en-US" dirty="0"/>
              <a:t>Highlight a few of them: </a:t>
            </a:r>
          </a:p>
          <a:p>
            <a:pPr marL="844550" lvl="1" indent="-228600">
              <a:buAutoNum type="arabicPeriod"/>
            </a:pPr>
            <a:r>
              <a:rPr lang="en-US" dirty="0"/>
              <a:t>7,800 ac members serving </a:t>
            </a:r>
            <a:r>
              <a:rPr lang="en-US" dirty="0" err="1"/>
              <a:t>iowa</a:t>
            </a:r>
            <a:r>
              <a:rPr lang="en-US" dirty="0"/>
              <a:t>  </a:t>
            </a:r>
          </a:p>
          <a:p>
            <a:pPr marL="844550" lvl="1" indent="-228600">
              <a:buAutoNum type="arabicPeriod"/>
            </a:pPr>
            <a:r>
              <a:rPr lang="en-US" dirty="0"/>
              <a:t>$1.3 billion volunteer value and 57.6% volunteer rate </a:t>
            </a:r>
          </a:p>
          <a:p>
            <a:pPr marL="844550" lvl="1" indent="-228600">
              <a:buAutoNum type="arabicPeriod"/>
            </a:pPr>
            <a:r>
              <a:rPr lang="en-US" dirty="0"/>
              <a:t>6k youth have a mentor because of </a:t>
            </a:r>
            <a:r>
              <a:rPr lang="en-US" dirty="0" err="1"/>
              <a:t>iowa</a:t>
            </a:r>
            <a:r>
              <a:rPr lang="en-US" dirty="0"/>
              <a:t> mentor</a:t>
            </a:r>
          </a:p>
          <a:p>
            <a:r>
              <a:rPr lang="en-US" dirty="0"/>
              <a:t>This will also be in the VI one-pager that we provide for you. </a:t>
            </a:r>
          </a:p>
        </p:txBody>
      </p:sp>
    </p:spTree>
    <p:extLst>
      <p:ext uri="{BB962C8B-B14F-4D97-AF65-F5344CB8AC3E}">
        <p14:creationId xmlns:p14="http://schemas.microsoft.com/office/powerpoint/2010/main" val="389341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latin typeface="Times New Roman"/>
                <a:cs typeface="Times New Roman"/>
              </a:rPr>
              <a:t>Volunteer Iowa has drafted the following principles that guide our public policy work.  From these, we develop a yearly agenda of policy goals. </a:t>
            </a:r>
          </a:p>
          <a:p>
            <a:pPr marL="171450" indent="-171450">
              <a:buFont typeface="Arial" panose="020B0604020202020204" pitchFamily="34" charset="0"/>
              <a:buChar char="•"/>
            </a:pPr>
            <a:endParaRPr lang="en-US" dirty="0">
              <a:latin typeface="Times New Roman"/>
              <a:cs typeface="Times New Roman"/>
            </a:endParaRPr>
          </a:p>
          <a:p>
            <a:pPr marL="171450" indent="-171450">
              <a:buFont typeface="Arial" panose="020B0604020202020204" pitchFamily="34" charset="0"/>
              <a:buChar char="•"/>
            </a:pPr>
            <a:r>
              <a:rPr lang="en-US" dirty="0">
                <a:latin typeface="Times New Roman"/>
                <a:cs typeface="Times New Roman"/>
              </a:rPr>
              <a:t>Basically the commission supports policies that will foster a culture of service by remove barriers and fostering growth.</a:t>
            </a:r>
          </a:p>
        </p:txBody>
      </p:sp>
    </p:spTree>
    <p:extLst>
      <p:ext uri="{BB962C8B-B14F-4D97-AF65-F5344CB8AC3E}">
        <p14:creationId xmlns:p14="http://schemas.microsoft.com/office/powerpoint/2010/main" val="160561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lang="en-US" dirty="0"/>
          </a:p>
          <a:p>
            <a:r>
              <a:rPr lang="en-US" dirty="0"/>
              <a:t>Volunteer Iowa administers state funding that is provided to RSVP programs.  While at this time there is not a state appropriation for other AmeriCorps Seniors programs, we hope that all will support our legislative priority for this year.  </a:t>
            </a:r>
          </a:p>
          <a:p>
            <a:r>
              <a:rPr lang="en-US" dirty="0"/>
              <a:t>The commission is requesting status quo funding in line with the governors budget</a:t>
            </a:r>
          </a:p>
        </p:txBody>
      </p:sp>
    </p:spTree>
    <p:extLst>
      <p:ext uri="{BB962C8B-B14F-4D97-AF65-F5344CB8AC3E}">
        <p14:creationId xmlns:p14="http://schemas.microsoft.com/office/powerpoint/2010/main" val="29012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1586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commission supports the Governor’s National Service Council recommendation of expanding tax benefit to living allowance so the state is not “charging people to serve”.  Additionally we support efforts to grow targeted Iowa National Service Corps programs like reading corps and refugee Rise. </a:t>
            </a:r>
          </a:p>
          <a:p>
            <a:endParaRPr lang="en-US" dirty="0"/>
          </a:p>
          <a:p>
            <a:endParaRPr lang="en-US" dirty="0"/>
          </a:p>
        </p:txBody>
      </p:sp>
    </p:spTree>
    <p:extLst>
      <p:ext uri="{BB962C8B-B14F-4D97-AF65-F5344CB8AC3E}">
        <p14:creationId xmlns:p14="http://schemas.microsoft.com/office/powerpoint/2010/main" val="4210035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Volunteer Iowa houses Iowa MENTOR supporting youth-serving mentoring programs.</a:t>
            </a:r>
          </a:p>
          <a:p>
            <a:endParaRPr lang="en-US" dirty="0"/>
          </a:p>
          <a:p>
            <a:r>
              <a:rPr lang="en-US" dirty="0"/>
              <a:t>The Commission supports the governors budget to maintain Mentoring appropriation. Iowa MENTOR certified programs receive over 700k in grant funding earmarked by public health.  Letting legislators know about that and the benefit of it is critical.  Additionally Iowa Mentor receives about 100k in direct appropriation to support its work as part of commission appropriation.  Both are critical to support mentoring.  </a:t>
            </a:r>
          </a:p>
          <a:p>
            <a:endParaRPr lang="en-US" dirty="0"/>
          </a:p>
        </p:txBody>
      </p:sp>
    </p:spTree>
    <p:extLst>
      <p:ext uri="{BB962C8B-B14F-4D97-AF65-F5344CB8AC3E}">
        <p14:creationId xmlns:p14="http://schemas.microsoft.com/office/powerpoint/2010/main" val="56437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42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72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lang="en-US" sz="1400" dirty="0"/>
          </a:p>
          <a:p>
            <a:r>
              <a:rPr lang="en-US" sz="1400" dirty="0"/>
              <a:t>Volunteer Iowa provides a wide range of programming, funding, and training related to service and volunteerism that has an impact across the entire state (can point out some examples of people who are signed into the call).  But, oftentimes our role is “behind the scenes” and funders may not understand how the programs they see in their communities are supported by our work.</a:t>
            </a:r>
          </a:p>
          <a:p>
            <a:endParaRPr lang="en-US" sz="1400" dirty="0"/>
          </a:p>
          <a:p>
            <a:r>
              <a:rPr lang="en-US" sz="1400" dirty="0"/>
              <a:t>SO, we (like many others) host a Day at the Capitol as a way to build awareness among legislators about the</a:t>
            </a:r>
            <a:r>
              <a:rPr lang="en-US" sz="1400" baseline="0" dirty="0"/>
              <a:t> importance of volunteers &amp; service in Iowa and the current public policy issues that affect volunteerism.  </a:t>
            </a:r>
          </a:p>
          <a:p>
            <a:pPr marL="158750" indent="0">
              <a:buNone/>
            </a:pPr>
            <a:endParaRPr lang="en-US" sz="1400" baseline="0" dirty="0"/>
          </a:p>
          <a:p>
            <a:r>
              <a:rPr lang="en-US" sz="1400" baseline="0" dirty="0"/>
              <a:t>Hosting this day helps us provide a unified message to legislators while also allowing participants to share their unique contributions.  We want to attract attention to Iowa nonprofits and volunteer programs to help legislators understand what’s being accomplished by volunteers and the critical services that could be lost without assistance from dedicated volunteers.</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5489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lang="en-US" sz="1400" baseline="0" dirty="0"/>
          </a:p>
          <a:p>
            <a:r>
              <a:rPr lang="en-US" sz="1400" baseline="0" dirty="0"/>
              <a:t>participation is not limited to this ONE day. </a:t>
            </a:r>
          </a:p>
          <a:p>
            <a:r>
              <a:rPr lang="en-US" sz="1400" baseline="0" dirty="0"/>
              <a:t>Virtual opportunities on Feb. 1 or anytime around that day! </a:t>
            </a:r>
          </a:p>
          <a:p>
            <a:r>
              <a:rPr lang="en-US" sz="1400" baseline="0" dirty="0"/>
              <a:t>Make sure that everyone who plans to participate from your program is registered! This is important to track to measure our outreach.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7324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buNone/>
            </a:pPr>
            <a:r>
              <a:rPr lang="en-US" sz="1400" dirty="0"/>
              <a:t>people may feel hesitant to engage with policy makers (Perceived Barriers):</a:t>
            </a:r>
          </a:p>
          <a:p>
            <a:pPr marL="457200" indent="-298450"/>
            <a:r>
              <a:rPr lang="en-US" sz="1200" dirty="0"/>
              <a:t>Confusion/fear of laws</a:t>
            </a:r>
          </a:p>
          <a:p>
            <a:pPr marL="457200" indent="-298450"/>
            <a:r>
              <a:rPr lang="en-US" sz="1200" dirty="0"/>
              <a:t>Lack of board and leadership support</a:t>
            </a:r>
          </a:p>
          <a:p>
            <a:pPr marL="457200" indent="-298450"/>
            <a:r>
              <a:rPr lang="en-US" sz="1200" dirty="0"/>
              <a:t>Lack of staff time and expertise</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0573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b2c2c34c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4b2c2c34c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indent="-285750" algn="l" defTabSz="914400" rtl="0" eaLnBrk="0" fontAlgn="base" latinLnBrk="0" hangingPunct="0">
              <a:lnSpc>
                <a:spcPct val="100000"/>
              </a:lnSpc>
              <a:spcBef>
                <a:spcPct val="30000"/>
              </a:spcBef>
              <a:spcAft>
                <a:spcPct val="0"/>
              </a:spcAft>
              <a:buClrTx/>
              <a:buSzTx/>
              <a:tabLst/>
              <a:defRPr/>
            </a:pPr>
            <a:r>
              <a:rPr lang="en-US" sz="1400" baseline="0" dirty="0">
                <a:latin typeface="Times New Roman"/>
                <a:cs typeface="Times New Roman"/>
              </a:rPr>
              <a:t>Use the toolkit to guide your preparation for the day</a:t>
            </a:r>
          </a:p>
          <a:p>
            <a:pPr marL="285750" marR="0" indent="-285750" algn="l" defTabSz="914400" rtl="0" eaLnBrk="0" fontAlgn="base" latinLnBrk="0" hangingPunct="0">
              <a:lnSpc>
                <a:spcPct val="100000"/>
              </a:lnSpc>
              <a:spcBef>
                <a:spcPct val="30000"/>
              </a:spcBef>
              <a:spcAft>
                <a:spcPct val="0"/>
              </a:spcAft>
              <a:buClrTx/>
              <a:buSzTx/>
              <a:tabLst/>
              <a:defRPr/>
            </a:pPr>
            <a:r>
              <a:rPr lang="en-US" sz="1400" baseline="0" dirty="0">
                <a:latin typeface="Times New Roman"/>
                <a:cs typeface="Times New Roman"/>
              </a:rPr>
              <a:t>Contact your legislators to set up a meeting – the toolkit has a template email you can modify for your program</a:t>
            </a:r>
            <a:endParaRPr lang="en-US" sz="1400" baseline="0" dirty="0"/>
          </a:p>
          <a:p>
            <a:pPr marL="171450" indent="-171450">
              <a:buFont typeface="Arial" panose="020B0604020202020204" pitchFamily="34" charset="0"/>
              <a:buChar char="•"/>
              <a:defRPr/>
            </a:pPr>
            <a:r>
              <a:rPr lang="en-US" sz="1400" baseline="0" dirty="0">
                <a:latin typeface="Times New Roman"/>
                <a:cs typeface="Times New Roman"/>
              </a:rPr>
              <a:t>Legislators are extremely busy during session– it’s very unlikely you will be able to connect with them on our Day if you haven’t reached out in advance.</a:t>
            </a:r>
            <a:r>
              <a:rPr lang="en-US" sz="1400" dirty="0">
                <a:latin typeface="Times New Roman"/>
                <a:cs typeface="Times New Roman"/>
              </a:rPr>
              <a:t> </a:t>
            </a:r>
            <a:r>
              <a:rPr lang="en-US" sz="1400" baseline="0" dirty="0">
                <a:latin typeface="Times New Roman"/>
                <a:cs typeface="Times New Roman"/>
              </a:rPr>
              <a:t> Inviting your legislators is the single most important thing you can do to ensure they know you want to talk to them.</a:t>
            </a:r>
            <a:r>
              <a:rPr lang="en-US" sz="1400" dirty="0">
                <a:latin typeface="Times New Roman"/>
                <a:cs typeface="Times New Roman"/>
              </a:rPr>
              <a:t>  </a:t>
            </a:r>
            <a:endParaRPr lang="en-US" sz="1400" baseline="0" dirty="0">
              <a:cs typeface="Times New Roman"/>
            </a:endParaRPr>
          </a:p>
          <a:p>
            <a:pPr marL="171450" indent="-171450">
              <a:buFont typeface="Arial" panose="020B0604020202020204" pitchFamily="34" charset="0"/>
              <a:buChar char="•"/>
              <a:defRPr/>
            </a:pPr>
            <a:r>
              <a:rPr lang="en-US" sz="1400" b="1" baseline="0" dirty="0">
                <a:latin typeface="Times New Roman"/>
                <a:cs typeface="Times New Roman"/>
              </a:rPr>
              <a:t>If</a:t>
            </a:r>
            <a:r>
              <a:rPr lang="en-US" sz="1400" baseline="0" dirty="0">
                <a:latin typeface="Times New Roman"/>
                <a:cs typeface="Times New Roman"/>
              </a:rPr>
              <a:t> </a:t>
            </a:r>
            <a:r>
              <a:rPr lang="en-US" sz="1400" b="1" baseline="0" dirty="0">
                <a:latin typeface="Times New Roman"/>
                <a:cs typeface="Times New Roman"/>
              </a:rPr>
              <a:t>you can’t be at the Capitol or meet on Feb. 1, ask for a meeting time on another day or a virtual meeting.</a:t>
            </a:r>
            <a:r>
              <a:rPr lang="en-US" sz="1400" b="1" dirty="0">
                <a:latin typeface="Times New Roman"/>
                <a:cs typeface="Times New Roman"/>
              </a:rPr>
              <a:t> </a:t>
            </a:r>
            <a:endParaRPr lang="en-US" sz="1400" b="1" baseline="0" dirty="0">
              <a:cs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100" baseline="0" dirty="0">
                <a:latin typeface="Times New Roman"/>
                <a:cs typeface="Times New Roman"/>
              </a:rPr>
              <a:t>Prepare to talk with legislators about how volunteers and service members assist your organization in fulfilling your mission!</a:t>
            </a:r>
            <a:r>
              <a:rPr lang="en-US" sz="1100" dirty="0">
                <a:latin typeface="Times New Roman"/>
                <a:cs typeface="Times New Roman"/>
              </a:rPr>
              <a:t> </a:t>
            </a:r>
          </a:p>
          <a:p>
            <a:pPr marL="171450" indent="-171450">
              <a:buFont typeface="Arial" panose="020B0604020202020204" pitchFamily="34" charset="0"/>
              <a:buChar char="•"/>
              <a:defRPr/>
            </a:pPr>
            <a:r>
              <a:rPr lang="en-US" sz="1100" baseline="0" dirty="0">
                <a:latin typeface="Times New Roman"/>
                <a:cs typeface="Times New Roman"/>
              </a:rPr>
              <a:t>This is the handout we’ll have ready for you to give to your legislators- please review the policies and data points relevant to YOUR program to share with policy makers</a:t>
            </a:r>
            <a:endParaRPr lang="en-US" sz="1100" baseline="0" dirty="0">
              <a:cs typeface="Times New Roman"/>
            </a:endParaRPr>
          </a:p>
          <a:p>
            <a:endParaRPr lang="en-US" dirty="0"/>
          </a:p>
        </p:txBody>
      </p:sp>
    </p:spTree>
    <p:extLst>
      <p:ext uri="{BB962C8B-B14F-4D97-AF65-F5344CB8AC3E}">
        <p14:creationId xmlns:p14="http://schemas.microsoft.com/office/powerpoint/2010/main" val="273237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a:latin typeface="Times New Roman"/>
                <a:cs typeface="Times New Roman"/>
              </a:rPr>
              <a:t>Follow up with an email message to thank the legislators and to provide them copies of our materials and your own.</a:t>
            </a:r>
          </a:p>
          <a:p>
            <a:pPr marL="171450" indent="-171450">
              <a:buFont typeface="Arial" panose="020B0604020202020204" pitchFamily="34" charset="0"/>
              <a:buChar char="•"/>
            </a:pPr>
            <a:r>
              <a:rPr lang="en-US" sz="1100" baseline="0" dirty="0">
                <a:latin typeface="Times New Roman"/>
                <a:cs typeface="Times New Roman"/>
              </a:rPr>
              <a:t>Complete the After Action report so we know who you connected with and any follow up needed.</a:t>
            </a:r>
            <a:r>
              <a:rPr lang="en-US" sz="1100" dirty="0">
                <a:latin typeface="Times New Roman"/>
                <a:cs typeface="Times New Roman"/>
              </a:rPr>
              <a:t> </a:t>
            </a:r>
          </a:p>
          <a:p>
            <a:pPr marL="171450" indent="-171450">
              <a:buFont typeface="Arial" panose="020B0604020202020204" pitchFamily="34" charset="0"/>
              <a:buChar char="•"/>
            </a:pPr>
            <a:r>
              <a:rPr lang="en-US" sz="1100" baseline="0" dirty="0">
                <a:latin typeface="Times New Roman"/>
                <a:cs typeface="Times New Roman"/>
              </a:rPr>
              <a:t>Finally, let others know about your participation in the day.</a:t>
            </a:r>
            <a:r>
              <a:rPr lang="en-US" sz="1100" dirty="0">
                <a:latin typeface="Times New Roman"/>
                <a:cs typeface="Times New Roman"/>
              </a:rPr>
              <a:t> </a:t>
            </a:r>
            <a:r>
              <a:rPr lang="en-US" sz="1100" baseline="0" dirty="0">
                <a:latin typeface="Times New Roman"/>
                <a:cs typeface="Times New Roman"/>
              </a:rPr>
              <a:t> We’ve got messaging we’ll share with you for social media and can also help you with language for issuing your own press release or newsletter story.</a:t>
            </a:r>
          </a:p>
          <a:p>
            <a:pPr marL="158750" indent="0">
              <a:buNone/>
            </a:pPr>
            <a:endParaRPr lang="en-US" dirty="0"/>
          </a:p>
        </p:txBody>
      </p:sp>
    </p:spTree>
    <p:extLst>
      <p:ext uri="{BB962C8B-B14F-4D97-AF65-F5344CB8AC3E}">
        <p14:creationId xmlns:p14="http://schemas.microsoft.com/office/powerpoint/2010/main" val="1578871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lang="en-US"/>
          </a:p>
        </p:txBody>
      </p:sp>
      <p:sp>
        <p:nvSpPr>
          <p:cNvPr id="56" name="Google Shape;5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Google Shape;62;p15">
            <a:extLst>
              <a:ext uri="{FF2B5EF4-FFF2-40B4-BE49-F238E27FC236}">
                <a16:creationId xmlns:a16="http://schemas.microsoft.com/office/drawing/2014/main" id="{245D14ED-DE2C-A1B3-0028-B309F050C523}"/>
              </a:ext>
            </a:extLst>
          </p:cNvPr>
          <p:cNvSpPr/>
          <p:nvPr userDrawn="1"/>
        </p:nvSpPr>
        <p:spPr>
          <a:xfrm>
            <a:off x="0" y="4653983"/>
            <a:ext cx="9144000" cy="1149600"/>
          </a:xfrm>
          <a:prstGeom prst="rect">
            <a:avLst/>
          </a:prstGeom>
          <a:solidFill>
            <a:srgbClr val="FDBE56"/>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8B330715-6C46-75C3-FDCA-AD86F65F51C1}"/>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Logo&#10;&#10;Description automatically generated">
            <a:extLst>
              <a:ext uri="{FF2B5EF4-FFF2-40B4-BE49-F238E27FC236}">
                <a16:creationId xmlns:a16="http://schemas.microsoft.com/office/drawing/2014/main" id="{1DE57D79-7169-C624-F610-8965B053CF68}"/>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5" name="Google Shape;6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Logo&#10;&#10;Description automatically generated">
            <a:extLst>
              <a:ext uri="{FF2B5EF4-FFF2-40B4-BE49-F238E27FC236}">
                <a16:creationId xmlns:a16="http://schemas.microsoft.com/office/drawing/2014/main" id="{E233BF87-677A-AB5D-A5C8-19CEFA9992C7}"/>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 name="Picture 2" descr="Logo&#10;&#10;Description automatically generated">
            <a:extLst>
              <a:ext uri="{FF2B5EF4-FFF2-40B4-BE49-F238E27FC236}">
                <a16:creationId xmlns:a16="http://schemas.microsoft.com/office/drawing/2014/main" id="{7366DDC2-9631-9C0A-CB0C-9EBFA58CBB28}"/>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71"/>
        <p:cNvGrpSpPr/>
        <p:nvPr/>
      </p:nvGrpSpPr>
      <p:grpSpPr>
        <a:xfrm>
          <a:off x="0" y="0"/>
          <a:ext cx="0" cy="0"/>
          <a:chOff x="0" y="0"/>
          <a:chExt cx="0" cy="0"/>
        </a:xfrm>
      </p:grpSpPr>
      <p:sp>
        <p:nvSpPr>
          <p:cNvPr id="73" name="Google Shape;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Logo&#10;&#10;Description automatically generated">
            <a:extLst>
              <a:ext uri="{FF2B5EF4-FFF2-40B4-BE49-F238E27FC236}">
                <a16:creationId xmlns:a16="http://schemas.microsoft.com/office/drawing/2014/main" id="{EB25C7F1-521F-8821-49C1-5588A844A289}"/>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Logo&#10;&#10;Description automatically generated">
            <a:extLst>
              <a:ext uri="{FF2B5EF4-FFF2-40B4-BE49-F238E27FC236}">
                <a16:creationId xmlns:a16="http://schemas.microsoft.com/office/drawing/2014/main" id="{CA412C84-2199-BAC4-19B6-A166A3DA03FD}"/>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Logo&#10;&#10;Description automatically generated">
            <a:extLst>
              <a:ext uri="{FF2B5EF4-FFF2-40B4-BE49-F238E27FC236}">
                <a16:creationId xmlns:a16="http://schemas.microsoft.com/office/drawing/2014/main" id="{082BA6BC-5563-AE63-A604-18E46CCDB367}"/>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Logo&#10;&#10;Description automatically generated">
            <a:extLst>
              <a:ext uri="{FF2B5EF4-FFF2-40B4-BE49-F238E27FC236}">
                <a16:creationId xmlns:a16="http://schemas.microsoft.com/office/drawing/2014/main" id="{8D97305D-68C9-6B51-A7B1-13C01092AA1F}"/>
              </a:ext>
            </a:extLst>
          </p:cNvPr>
          <p:cNvPicPr>
            <a:picLocks noChangeAspect="1"/>
          </p:cNvPicPr>
          <p:nvPr userDrawn="1"/>
        </p:nvPicPr>
        <p:blipFill>
          <a:blip r:embed="rId2"/>
          <a:stretch>
            <a:fillRect/>
          </a:stretch>
        </p:blipFill>
        <p:spPr>
          <a:xfrm>
            <a:off x="7810753" y="4568875"/>
            <a:ext cx="1247059" cy="5746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Google Shape;62;p15">
            <a:extLst>
              <a:ext uri="{FF2B5EF4-FFF2-40B4-BE49-F238E27FC236}">
                <a16:creationId xmlns:a16="http://schemas.microsoft.com/office/drawing/2014/main" id="{4A460614-D4AD-F59B-15A2-B61B40517A70}"/>
              </a:ext>
            </a:extLst>
          </p:cNvPr>
          <p:cNvSpPr/>
          <p:nvPr userDrawn="1"/>
        </p:nvSpPr>
        <p:spPr>
          <a:xfrm>
            <a:off x="0" y="0"/>
            <a:ext cx="9144000" cy="1149600"/>
          </a:xfrm>
          <a:prstGeom prst="rect">
            <a:avLst/>
          </a:prstGeom>
          <a:solidFill>
            <a:srgbClr val="FDBE5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62;p15">
            <a:extLst>
              <a:ext uri="{FF2B5EF4-FFF2-40B4-BE49-F238E27FC236}">
                <a16:creationId xmlns:a16="http://schemas.microsoft.com/office/drawing/2014/main" id="{0E0D30CE-298D-44D4-205C-075E45A7A319}"/>
              </a:ext>
            </a:extLst>
          </p:cNvPr>
          <p:cNvSpPr/>
          <p:nvPr userDrawn="1"/>
        </p:nvSpPr>
        <p:spPr>
          <a:xfrm>
            <a:off x="0" y="4573604"/>
            <a:ext cx="9144000" cy="574975"/>
          </a:xfrm>
          <a:prstGeom prst="rect">
            <a:avLst/>
          </a:prstGeom>
          <a:solidFill>
            <a:srgbClr val="FDBE5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flickr.com/photos/m_t_t/631407107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volunteer.iowa.gov/media/8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pixabay.com/en/checklist-planning-clipboard-1614702/"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xhere.com/en/photo/45109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volunteeriowa.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UpCb1xps2nQ?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surveymonkey.com/r/6KGPTY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legis.iowa.gov/legislators/find"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volunteer.iowa.gov/media/44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collect/?sm=Y2i5IfO4f97mIGADTSRNiTCfuUOL9lxPgKRilW6wFMkJScp3lgKICuJt4g_2B36af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volunteer.iowa.gov/media/83"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326"/>
        <p:cNvGrpSpPr/>
        <p:nvPr/>
      </p:nvGrpSpPr>
      <p:grpSpPr>
        <a:xfrm>
          <a:off x="0" y="0"/>
          <a:ext cx="0" cy="0"/>
          <a:chOff x="0" y="0"/>
          <a:chExt cx="0" cy="0"/>
        </a:xfrm>
      </p:grpSpPr>
      <p:sp>
        <p:nvSpPr>
          <p:cNvPr id="330" name="Google Shape;330;p48"/>
          <p:cNvSpPr txBox="1"/>
          <p:nvPr/>
        </p:nvSpPr>
        <p:spPr>
          <a:xfrm>
            <a:off x="4412972" y="2677961"/>
            <a:ext cx="6107341"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tx1">
                    <a:lumMod val="65000"/>
                    <a:lumOff val="35000"/>
                  </a:schemeClr>
                </a:solidFill>
                <a:latin typeface="Michroma"/>
                <a:ea typeface="Michroma"/>
                <a:cs typeface="Michroma"/>
                <a:sym typeface="Michroma"/>
              </a:rPr>
              <a:t>Training Webinar</a:t>
            </a:r>
          </a:p>
          <a:p>
            <a:pPr marL="0" lvl="0" indent="0" algn="ctr" rtl="0">
              <a:spcBef>
                <a:spcPts val="0"/>
              </a:spcBef>
              <a:spcAft>
                <a:spcPts val="0"/>
              </a:spcAft>
              <a:buNone/>
            </a:pPr>
            <a:r>
              <a:rPr lang="en" sz="1800" b="1">
                <a:solidFill>
                  <a:schemeClr val="tx1">
                    <a:lumMod val="65000"/>
                    <a:lumOff val="35000"/>
                  </a:schemeClr>
                </a:solidFill>
                <a:latin typeface="Michroma"/>
                <a:ea typeface="Michroma"/>
                <a:cs typeface="Michroma"/>
                <a:sym typeface="Michroma"/>
              </a:rPr>
              <a:t>January 17, 2024</a:t>
            </a:r>
            <a:endParaRPr sz="1800" b="1">
              <a:solidFill>
                <a:schemeClr val="tx1">
                  <a:lumMod val="65000"/>
                  <a:lumOff val="35000"/>
                </a:schemeClr>
              </a:solidFill>
              <a:latin typeface="Michroma"/>
              <a:ea typeface="Michroma"/>
              <a:cs typeface="Michroma"/>
              <a:sym typeface="Michroma"/>
            </a:endParaRPr>
          </a:p>
        </p:txBody>
      </p:sp>
      <p:pic>
        <p:nvPicPr>
          <p:cNvPr id="2" name="Picture 1" descr="Logo, company name&#10;&#10;Description automatically generated">
            <a:extLst>
              <a:ext uri="{FF2B5EF4-FFF2-40B4-BE49-F238E27FC236}">
                <a16:creationId xmlns:a16="http://schemas.microsoft.com/office/drawing/2014/main" id="{DA9F8823-0635-0D4F-CDAF-1C31A458D72E}"/>
              </a:ext>
            </a:extLst>
          </p:cNvPr>
          <p:cNvPicPr>
            <a:picLocks noChangeAspect="1"/>
          </p:cNvPicPr>
          <p:nvPr/>
        </p:nvPicPr>
        <p:blipFill rotWithShape="1">
          <a:blip r:embed="rId3"/>
          <a:srcRect t="3595" b="34086"/>
          <a:stretch/>
        </p:blipFill>
        <p:spPr>
          <a:xfrm>
            <a:off x="61790" y="1344954"/>
            <a:ext cx="5761832" cy="26930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Understand how you can participate</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xfrm>
            <a:off x="4588798" y="1152475"/>
            <a:ext cx="4555201" cy="3416400"/>
          </a:xfrm>
          <a:prstGeom prst="rect">
            <a:avLst/>
          </a:prstGeom>
          <a:noFill/>
          <a:ln>
            <a:noFill/>
          </a:ln>
        </p:spPr>
        <p:txBody>
          <a:bodyPr spcFirstLastPara="1" wrap="square" lIns="91425" tIns="91425" rIns="91425" bIns="91425" anchor="t" anchorCtr="0">
            <a:normAutofit fontScale="92500" lnSpcReduction="20000"/>
          </a:bodyPr>
          <a:lstStyle/>
          <a:p>
            <a:pPr marL="114300" indent="0">
              <a:buNone/>
            </a:pPr>
            <a:r>
              <a:rPr lang="en-US" sz="1900" b="1" cap="none">
                <a:solidFill>
                  <a:schemeClr val="tx1">
                    <a:lumMod val="65000"/>
                    <a:lumOff val="35000"/>
                  </a:schemeClr>
                </a:solidFill>
                <a:latin typeface="Bierstadt" panose="020B0004020202020204" pitchFamily="34" charset="0"/>
              </a:rPr>
              <a:t>EVERYONE </a:t>
            </a:r>
            <a:r>
              <a:rPr lang="en-US" sz="1900" cap="none">
                <a:solidFill>
                  <a:schemeClr val="tx1">
                    <a:lumMod val="65000"/>
                    <a:lumOff val="35000"/>
                  </a:schemeClr>
                </a:solidFill>
                <a:latin typeface="Bierstadt" panose="020B0004020202020204" pitchFamily="34" charset="0"/>
              </a:rPr>
              <a:t>can educate their elected officials about issues/programs that are important to them.</a:t>
            </a:r>
          </a:p>
          <a:p>
            <a:pPr marL="114300" indent="0">
              <a:buNone/>
            </a:pPr>
            <a:endParaRPr lang="en-US" sz="1900" cap="none">
              <a:solidFill>
                <a:schemeClr val="tx1">
                  <a:lumMod val="65000"/>
                  <a:lumOff val="35000"/>
                </a:schemeClr>
              </a:solidFill>
              <a:latin typeface="Bierstadt" panose="020B0004020202020204" pitchFamily="34" charset="0"/>
            </a:endParaRPr>
          </a:p>
          <a:p>
            <a:pPr marL="114300" indent="0">
              <a:buNone/>
            </a:pPr>
            <a:r>
              <a:rPr lang="en-US" sz="1900" cap="none">
                <a:solidFill>
                  <a:schemeClr val="tx1">
                    <a:lumMod val="65000"/>
                    <a:lumOff val="35000"/>
                  </a:schemeClr>
                </a:solidFill>
                <a:latin typeface="Bierstadt" panose="020B0004020202020204" pitchFamily="34" charset="0"/>
              </a:rPr>
              <a:t>Many, but not all, can engage in lobbying.</a:t>
            </a:r>
          </a:p>
          <a:p>
            <a:pPr marL="114300" indent="0">
              <a:buNone/>
            </a:pPr>
            <a:endParaRPr lang="en-US" cap="none">
              <a:solidFill>
                <a:schemeClr val="tx1">
                  <a:lumMod val="65000"/>
                  <a:lumOff val="35000"/>
                </a:schemeClr>
              </a:solidFill>
              <a:latin typeface="Bierstadt" panose="020B0004020202020204" pitchFamily="34" charset="0"/>
            </a:endParaRPr>
          </a:p>
          <a:p>
            <a:r>
              <a:rPr lang="en-US" sz="1600" cap="none">
                <a:solidFill>
                  <a:schemeClr val="tx1">
                    <a:lumMod val="65000"/>
                    <a:lumOff val="35000"/>
                  </a:schemeClr>
                </a:solidFill>
                <a:latin typeface="Bierstadt" panose="020B0004020202020204" pitchFamily="34" charset="0"/>
              </a:rPr>
              <a:t>Know your status at your organization (funding for your position, internal policies about lobbying)</a:t>
            </a:r>
          </a:p>
          <a:p>
            <a:r>
              <a:rPr lang="en-US" sz="1600" cap="none">
                <a:solidFill>
                  <a:schemeClr val="tx1">
                    <a:lumMod val="65000"/>
                    <a:lumOff val="35000"/>
                  </a:schemeClr>
                </a:solidFill>
                <a:latin typeface="Bierstadt" panose="020B0004020202020204" pitchFamily="34" charset="0"/>
              </a:rPr>
              <a:t>AmeriCorps members may not lobby</a:t>
            </a:r>
          </a:p>
          <a:p>
            <a:r>
              <a:rPr lang="en-US" sz="1600" cap="none">
                <a:solidFill>
                  <a:schemeClr val="tx1">
                    <a:lumMod val="65000"/>
                    <a:lumOff val="35000"/>
                  </a:schemeClr>
                </a:solidFill>
                <a:latin typeface="Bierstadt" panose="020B0004020202020204" pitchFamily="34" charset="0"/>
              </a:rPr>
              <a:t>Know the distinction between activities that count as lobbying and those that qualify as educating</a:t>
            </a:r>
          </a:p>
        </p:txBody>
      </p:sp>
      <p:pic>
        <p:nvPicPr>
          <p:cNvPr id="3" name="Picture 2" descr="A picture containing indoor, metal, building, wire&#10;&#10;Description automatically generated">
            <a:extLst>
              <a:ext uri="{FF2B5EF4-FFF2-40B4-BE49-F238E27FC236}">
                <a16:creationId xmlns:a16="http://schemas.microsoft.com/office/drawing/2014/main" id="{77B19CC9-D4B2-3020-33A8-D24D070E84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000" r="4002" b="2"/>
          <a:stretch/>
        </p:blipFill>
        <p:spPr>
          <a:xfrm>
            <a:off x="0" y="1152476"/>
            <a:ext cx="4555200" cy="3416400"/>
          </a:xfrm>
          <a:prstGeom prst="rect">
            <a:avLst/>
          </a:prstGeom>
        </p:spPr>
      </p:pic>
      <p:sp>
        <p:nvSpPr>
          <p:cNvPr id="4" name="TextBox 3">
            <a:extLst>
              <a:ext uri="{FF2B5EF4-FFF2-40B4-BE49-F238E27FC236}">
                <a16:creationId xmlns:a16="http://schemas.microsoft.com/office/drawing/2014/main" id="{5076431F-8404-2093-B5EF-0524EDD8AAF3}"/>
              </a:ext>
            </a:extLst>
          </p:cNvPr>
          <p:cNvSpPr txBox="1"/>
          <p:nvPr/>
        </p:nvSpPr>
        <p:spPr>
          <a:xfrm>
            <a:off x="3820013" y="5564565"/>
            <a:ext cx="333351" cy="203132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www.flickr.com/photos/m_t_t/631407107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15159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Education vs. Lobbying</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xfrm>
            <a:off x="311701" y="1343668"/>
            <a:ext cx="3999900" cy="3062077"/>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rmAutofit/>
          </a:bodyPr>
          <a:lstStyle/>
          <a:p>
            <a:pPr marL="139700" indent="0" algn="ctr">
              <a:buNone/>
            </a:pPr>
            <a:r>
              <a:rPr lang="en-US" sz="1800" b="1">
                <a:latin typeface="Michroma" panose="020B0604020202020204" charset="0"/>
              </a:rPr>
              <a:t>Educating</a:t>
            </a:r>
          </a:p>
          <a:p>
            <a:pPr marL="139700" indent="0">
              <a:buNone/>
            </a:pPr>
            <a:r>
              <a:rPr lang="en-US" sz="1400" cap="none">
                <a:latin typeface="Bierstadt" panose="020B0004020202020204" pitchFamily="34" charset="0"/>
              </a:rPr>
              <a:t>If you are </a:t>
            </a:r>
            <a:r>
              <a:rPr lang="en-US" sz="1400" b="1" cap="none">
                <a:latin typeface="Bierstadt" panose="020B0004020202020204" pitchFamily="34" charset="0"/>
              </a:rPr>
              <a:t>communicating the issues</a:t>
            </a:r>
            <a:r>
              <a:rPr lang="en-US" sz="1400" cap="none">
                <a:latin typeface="Bierstadt" panose="020B0004020202020204" pitchFamily="34" charset="0"/>
              </a:rPr>
              <a:t> by informing legislators of your program successes, along with the need and demand for services, then you are educating your legislators on the issues. </a:t>
            </a:r>
            <a:r>
              <a:rPr lang="en-US" sz="1000" cap="none">
                <a:latin typeface="Bierstadt" panose="020B0004020202020204" pitchFamily="34" charset="0"/>
              </a:rPr>
              <a:t>(National Coalition for Literacy)</a:t>
            </a:r>
          </a:p>
          <a:p>
            <a:pPr marL="139700" indent="0">
              <a:buNone/>
            </a:pPr>
            <a:endParaRPr lang="en-US" b="1"/>
          </a:p>
        </p:txBody>
      </p:sp>
      <p:sp>
        <p:nvSpPr>
          <p:cNvPr id="2" name="Text Placeholder 1">
            <a:extLst>
              <a:ext uri="{FF2B5EF4-FFF2-40B4-BE49-F238E27FC236}">
                <a16:creationId xmlns:a16="http://schemas.microsoft.com/office/drawing/2014/main" id="{CF5F22AA-0C01-9EF4-A3CB-25D62404C3CA}"/>
              </a:ext>
            </a:extLst>
          </p:cNvPr>
          <p:cNvSpPr>
            <a:spLocks noGrp="1"/>
          </p:cNvSpPr>
          <p:nvPr>
            <p:ph type="body" idx="2"/>
          </p:nvPr>
        </p:nvSpPr>
        <p:spPr>
          <a:xfrm>
            <a:off x="4832400" y="1343668"/>
            <a:ext cx="3999899" cy="3062078"/>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139700" indent="0" algn="ctr">
              <a:buNone/>
            </a:pPr>
            <a:r>
              <a:rPr lang="en-US" sz="1800" b="1">
                <a:latin typeface="Michroma" panose="020B0604020202020204" charset="0"/>
              </a:rPr>
              <a:t>Lobbying</a:t>
            </a:r>
          </a:p>
          <a:p>
            <a:pPr marL="139700" indent="0">
              <a:buNone/>
            </a:pPr>
            <a:r>
              <a:rPr lang="en-US" sz="1400" cap="none">
                <a:latin typeface="Bierstadt" panose="020B0004020202020204" pitchFamily="34" charset="0"/>
              </a:rPr>
              <a:t>If you are combining that information with a </a:t>
            </a:r>
            <a:r>
              <a:rPr lang="en-US" sz="1400" b="1" cap="none">
                <a:latin typeface="Bierstadt" panose="020B0004020202020204" pitchFamily="34" charset="0"/>
              </a:rPr>
              <a:t>request for action on specific legislation, whether for legislative language or funding</a:t>
            </a:r>
            <a:r>
              <a:rPr lang="en-US" sz="1400" cap="none">
                <a:latin typeface="Bierstadt" panose="020B0004020202020204" pitchFamily="34" charset="0"/>
              </a:rPr>
              <a:t>, (the issues plus the ask), then you are </a:t>
            </a:r>
            <a:r>
              <a:rPr lang="en-US" sz="1400" b="1" cap="none">
                <a:latin typeface="Bierstadt" panose="020B0004020202020204" pitchFamily="34" charset="0"/>
              </a:rPr>
              <a:t>lobbying</a:t>
            </a:r>
            <a:r>
              <a:rPr lang="en-US" sz="1400" cap="none">
                <a:latin typeface="Bierstadt" panose="020B0004020202020204" pitchFamily="34" charset="0"/>
              </a:rPr>
              <a:t>. </a:t>
            </a:r>
            <a:r>
              <a:rPr lang="en-US" sz="1000" cap="none">
                <a:latin typeface="Bierstadt" panose="020B0004020202020204" pitchFamily="34" charset="0"/>
              </a:rPr>
              <a:t>(National Coalition for Literacy)</a:t>
            </a:r>
          </a:p>
          <a:p>
            <a:pPr marL="139700" indent="0">
              <a:buNone/>
            </a:pPr>
            <a:endParaRPr lang="en-US" b="1"/>
          </a:p>
        </p:txBody>
      </p:sp>
      <p:sp>
        <p:nvSpPr>
          <p:cNvPr id="4" name="TextBox 3">
            <a:extLst>
              <a:ext uri="{FF2B5EF4-FFF2-40B4-BE49-F238E27FC236}">
                <a16:creationId xmlns:a16="http://schemas.microsoft.com/office/drawing/2014/main" id="{3E5E6085-6FDD-D841-C64C-1698FFD13DAD}"/>
              </a:ext>
            </a:extLst>
          </p:cNvPr>
          <p:cNvSpPr txBox="1"/>
          <p:nvPr/>
        </p:nvSpPr>
        <p:spPr>
          <a:xfrm>
            <a:off x="1565142" y="3440049"/>
            <a:ext cx="6285134" cy="76944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0000"/>
              </a:lnSpc>
              <a:buNone/>
            </a:pPr>
            <a:r>
              <a:rPr lang="en-US" sz="1600" b="1" cap="small">
                <a:latin typeface="Michroma" panose="020B0604020202020204" charset="0"/>
              </a:rPr>
              <a:t>Advocacy: </a:t>
            </a:r>
            <a:r>
              <a:rPr lang="en-US" sz="1400">
                <a:latin typeface="Arial" panose="020B0604020202020204" pitchFamily="34" charset="0"/>
                <a:cs typeface="Arial" panose="020B0604020202020204" pitchFamily="34" charset="0"/>
              </a:rPr>
              <a:t>a general term; </a:t>
            </a:r>
          </a:p>
          <a:p>
            <a:pPr>
              <a:lnSpc>
                <a:spcPct val="100000"/>
              </a:lnSpc>
              <a:buNone/>
            </a:pPr>
            <a:r>
              <a:rPr lang="en-US" sz="1400">
                <a:latin typeface="Arial" panose="020B0604020202020204" pitchFamily="34" charset="0"/>
                <a:cs typeface="Arial" panose="020B0604020202020204" pitchFamily="34" charset="0"/>
              </a:rPr>
              <a:t>some advocacy would be considered lobbying, other advocacy would be considered educating</a:t>
            </a:r>
            <a:r>
              <a:rPr lang="en-US" sz="11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5614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Tips for talking to Legislators</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xfrm>
            <a:off x="83127" y="1152475"/>
            <a:ext cx="5503026" cy="3727096"/>
          </a:xfrm>
          <a:prstGeom prst="rect">
            <a:avLst/>
          </a:prstGeom>
          <a:noFill/>
          <a:ln>
            <a:noFill/>
          </a:ln>
        </p:spPr>
        <p:txBody>
          <a:bodyPr spcFirstLastPara="1" wrap="square" lIns="91425" tIns="91425" rIns="91425" bIns="91425" anchor="t" anchorCtr="0">
            <a:normAutofit fontScale="92500" lnSpcReduction="10000"/>
          </a:bodyPr>
          <a:lstStyle/>
          <a:p>
            <a:pPr marL="285750" indent="-285750">
              <a:spcAft>
                <a:spcPts val="1200"/>
              </a:spcAft>
              <a:buFont typeface="Arial" panose="020B0604020202020204" pitchFamily="34" charset="0"/>
              <a:buChar char="•"/>
            </a:pPr>
            <a:r>
              <a:rPr lang="en-US" sz="1400">
                <a:solidFill>
                  <a:schemeClr val="tx1">
                    <a:lumMod val="65000"/>
                    <a:lumOff val="35000"/>
                  </a:schemeClr>
                </a:solidFill>
                <a:latin typeface="Bierstadt" panose="020B0004020202020204" pitchFamily="34" charset="0"/>
              </a:rPr>
              <a:t>Introduce yourself, your hometown or county, and who you represent </a:t>
            </a:r>
          </a:p>
          <a:p>
            <a:pPr marL="285750" indent="-285750">
              <a:spcAft>
                <a:spcPts val="1200"/>
              </a:spcAft>
              <a:buFont typeface="Arial" panose="020B0604020202020204" pitchFamily="34" charset="0"/>
              <a:buChar char="•"/>
            </a:pPr>
            <a:r>
              <a:rPr lang="en-US" sz="1400">
                <a:solidFill>
                  <a:schemeClr val="tx1">
                    <a:lumMod val="65000"/>
                    <a:lumOff val="35000"/>
                  </a:schemeClr>
                </a:solidFill>
                <a:latin typeface="Bierstadt" panose="020B0004020202020204" pitchFamily="34" charset="0"/>
              </a:rPr>
              <a:t>Be </a:t>
            </a:r>
            <a:r>
              <a:rPr lang="en-US" sz="1400" b="1">
                <a:solidFill>
                  <a:schemeClr val="tx1">
                    <a:lumMod val="65000"/>
                    <a:lumOff val="35000"/>
                  </a:schemeClr>
                </a:solidFill>
                <a:latin typeface="Bierstadt" panose="020B0004020202020204" pitchFamily="34" charset="0"/>
              </a:rPr>
              <a:t>brief, specific and practical</a:t>
            </a:r>
            <a:r>
              <a:rPr lang="en-US" sz="1400">
                <a:solidFill>
                  <a:schemeClr val="tx1">
                    <a:lumMod val="65000"/>
                    <a:lumOff val="35000"/>
                  </a:schemeClr>
                </a:solidFill>
                <a:latin typeface="Bierstadt" panose="020B0004020202020204" pitchFamily="34" charset="0"/>
              </a:rPr>
              <a:t>; make the connection to the legislator’s district. if you have an “ask” make it quickly</a:t>
            </a:r>
          </a:p>
          <a:p>
            <a:pPr marL="285750" indent="-285750">
              <a:spcAft>
                <a:spcPts val="1200"/>
              </a:spcAft>
              <a:buFont typeface="Arial" panose="020B0604020202020204" pitchFamily="34" charset="0"/>
              <a:buChar char="•"/>
            </a:pPr>
            <a:r>
              <a:rPr lang="en-US" sz="1400">
                <a:solidFill>
                  <a:schemeClr val="tx1">
                    <a:lumMod val="65000"/>
                    <a:lumOff val="35000"/>
                  </a:schemeClr>
                </a:solidFill>
                <a:latin typeface="Bierstadt" panose="020B0004020202020204" pitchFamily="34" charset="0"/>
              </a:rPr>
              <a:t>Consider yourself a consultant to legislators; you have expertise and insights that can help them</a:t>
            </a:r>
          </a:p>
          <a:p>
            <a:pPr marL="285750" indent="-285750">
              <a:spcAft>
                <a:spcPts val="1200"/>
              </a:spcAft>
              <a:buFont typeface="Arial" panose="020B0604020202020204" pitchFamily="34" charset="0"/>
              <a:buChar char="•"/>
            </a:pPr>
            <a:r>
              <a:rPr lang="en-US" sz="1400" b="1">
                <a:solidFill>
                  <a:schemeClr val="tx1">
                    <a:lumMod val="65000"/>
                    <a:lumOff val="35000"/>
                  </a:schemeClr>
                </a:solidFill>
                <a:latin typeface="Bierstadt" panose="020B0004020202020204" pitchFamily="34" charset="0"/>
              </a:rPr>
              <a:t>Ask</a:t>
            </a:r>
            <a:r>
              <a:rPr lang="en-US" sz="1400">
                <a:solidFill>
                  <a:schemeClr val="tx1">
                    <a:lumMod val="65000"/>
                    <a:lumOff val="35000"/>
                  </a:schemeClr>
                </a:solidFill>
                <a:latin typeface="Bierstadt" panose="020B0004020202020204" pitchFamily="34" charset="0"/>
              </a:rPr>
              <a:t> the legislators to support your program or your goal</a:t>
            </a:r>
          </a:p>
          <a:p>
            <a:pPr marL="285750" indent="-285750">
              <a:spcAft>
                <a:spcPts val="1200"/>
              </a:spcAft>
              <a:buFont typeface="Arial" panose="020B0604020202020204" pitchFamily="34" charset="0"/>
              <a:buChar char="•"/>
            </a:pPr>
            <a:r>
              <a:rPr lang="en-US" sz="1400" b="1">
                <a:solidFill>
                  <a:schemeClr val="tx1">
                    <a:lumMod val="65000"/>
                    <a:lumOff val="35000"/>
                  </a:schemeClr>
                </a:solidFill>
                <a:latin typeface="Bierstadt" panose="020B0004020202020204" pitchFamily="34" charset="0"/>
              </a:rPr>
              <a:t>Leave behind </a:t>
            </a:r>
            <a:r>
              <a:rPr lang="en-US" sz="1400">
                <a:solidFill>
                  <a:schemeClr val="tx1">
                    <a:lumMod val="65000"/>
                    <a:lumOff val="35000"/>
                  </a:schemeClr>
                </a:solidFill>
                <a:latin typeface="Bierstadt" panose="020B0004020202020204" pitchFamily="34" charset="0"/>
              </a:rPr>
              <a:t>brief handouts. highlight important information. include your contact info </a:t>
            </a:r>
          </a:p>
          <a:p>
            <a:pPr marL="285750" indent="-285750">
              <a:spcAft>
                <a:spcPts val="1200"/>
              </a:spcAft>
              <a:buFont typeface="Arial" panose="020B0604020202020204" pitchFamily="34" charset="0"/>
              <a:buChar char="•"/>
            </a:pPr>
            <a:r>
              <a:rPr lang="en-US" sz="1400">
                <a:solidFill>
                  <a:schemeClr val="tx1">
                    <a:lumMod val="65000"/>
                    <a:lumOff val="35000"/>
                  </a:schemeClr>
                </a:solidFill>
                <a:latin typeface="Bierstadt" panose="020B0004020202020204" pitchFamily="34" charset="0"/>
              </a:rPr>
              <a:t>Ask if it is okay to take a photograph; </a:t>
            </a:r>
            <a:r>
              <a:rPr lang="en-US" sz="1400" b="1">
                <a:solidFill>
                  <a:schemeClr val="tx1">
                    <a:lumMod val="65000"/>
                    <a:lumOff val="35000"/>
                  </a:schemeClr>
                </a:solidFill>
                <a:latin typeface="Bierstadt" panose="020B0004020202020204" pitchFamily="34" charset="0"/>
              </a:rPr>
              <a:t>Share on social media</a:t>
            </a:r>
            <a:r>
              <a:rPr lang="en-US" sz="1400">
                <a:solidFill>
                  <a:schemeClr val="tx1">
                    <a:lumMod val="65000"/>
                    <a:lumOff val="35000"/>
                  </a:schemeClr>
                </a:solidFill>
                <a:latin typeface="Bierstadt" panose="020B0004020202020204" pitchFamily="34" charset="0"/>
              </a:rPr>
              <a:t> and tag @volunteeriowa</a:t>
            </a:r>
          </a:p>
          <a:p>
            <a:pPr marL="285750" indent="-285750">
              <a:spcAft>
                <a:spcPts val="1200"/>
              </a:spcAft>
              <a:buFont typeface="Arial" panose="020B0604020202020204" pitchFamily="34" charset="0"/>
              <a:buChar char="•"/>
            </a:pPr>
            <a:r>
              <a:rPr lang="en-US" sz="1400" b="1">
                <a:solidFill>
                  <a:schemeClr val="tx1">
                    <a:lumMod val="65000"/>
                    <a:lumOff val="35000"/>
                  </a:schemeClr>
                </a:solidFill>
                <a:latin typeface="Bierstadt" panose="020B0004020202020204" pitchFamily="34" charset="0"/>
              </a:rPr>
              <a:t>Thank</a:t>
            </a:r>
            <a:r>
              <a:rPr lang="en-US" sz="1400">
                <a:solidFill>
                  <a:schemeClr val="tx1">
                    <a:lumMod val="65000"/>
                    <a:lumOff val="35000"/>
                  </a:schemeClr>
                </a:solidFill>
                <a:latin typeface="Bierstadt" panose="020B0004020202020204" pitchFamily="34" charset="0"/>
              </a:rPr>
              <a:t> the legislators</a:t>
            </a:r>
          </a:p>
        </p:txBody>
      </p:sp>
      <p:pic>
        <p:nvPicPr>
          <p:cNvPr id="2" name="Picture 2" descr="A picture containing person, indoor&#10;&#10;Description automatically generated">
            <a:extLst>
              <a:ext uri="{FF2B5EF4-FFF2-40B4-BE49-F238E27FC236}">
                <a16:creationId xmlns:a16="http://schemas.microsoft.com/office/drawing/2014/main" id="{D4D43752-D7FB-C2B3-9D16-A6A7F725BB7E}"/>
              </a:ext>
            </a:extLst>
          </p:cNvPr>
          <p:cNvPicPr>
            <a:picLocks noChangeAspect="1"/>
          </p:cNvPicPr>
          <p:nvPr/>
        </p:nvPicPr>
        <p:blipFill rotWithShape="1">
          <a:blip r:embed="rId3"/>
          <a:srcRect l="4304" t="3659" r="12783" b="-564"/>
          <a:stretch/>
        </p:blipFill>
        <p:spPr>
          <a:xfrm>
            <a:off x="5586153" y="1152475"/>
            <a:ext cx="3557847" cy="3440959"/>
          </a:xfrm>
          <a:prstGeom prst="rect">
            <a:avLst/>
          </a:prstGeom>
          <a:ln>
            <a:noFill/>
          </a:ln>
          <a:effectLst/>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354796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Key Strategies</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xfrm>
            <a:off x="311700" y="1803862"/>
            <a:ext cx="4817253" cy="2765013"/>
          </a:xfrm>
          <a:prstGeom prst="rect">
            <a:avLst/>
          </a:prstGeom>
          <a:noFill/>
          <a:ln>
            <a:noFill/>
          </a:ln>
        </p:spPr>
        <p:txBody>
          <a:bodyPr spcFirstLastPara="1" wrap="square" lIns="91425" tIns="91425" rIns="91425" bIns="91425" anchor="t" anchorCtr="0">
            <a:normAutofit/>
          </a:bodyPr>
          <a:lstStyle/>
          <a:p>
            <a:pPr marL="285750" indent="-285750">
              <a:spcAft>
                <a:spcPts val="1200"/>
              </a:spcAft>
            </a:pPr>
            <a:r>
              <a:rPr lang="en-US">
                <a:solidFill>
                  <a:schemeClr val="tx1">
                    <a:lumMod val="65000"/>
                    <a:lumOff val="35000"/>
                  </a:schemeClr>
                </a:solidFill>
                <a:latin typeface="Bierstadt" panose="020B0004020202020204" pitchFamily="34" charset="0"/>
              </a:rPr>
              <a:t>Develop an agenda and strategy</a:t>
            </a:r>
          </a:p>
          <a:p>
            <a:pPr marL="285750" indent="-285750">
              <a:spcAft>
                <a:spcPts val="1200"/>
              </a:spcAft>
            </a:pPr>
            <a:r>
              <a:rPr lang="en-US">
                <a:solidFill>
                  <a:schemeClr val="tx1">
                    <a:lumMod val="65000"/>
                    <a:lumOff val="35000"/>
                  </a:schemeClr>
                </a:solidFill>
                <a:latin typeface="Bierstadt" panose="020B0004020202020204" pitchFamily="34" charset="0"/>
              </a:rPr>
              <a:t>Use the </a:t>
            </a:r>
            <a:r>
              <a:rPr lang="en-US">
                <a:solidFill>
                  <a:schemeClr val="tx1">
                    <a:lumMod val="65000"/>
                    <a:lumOff val="35000"/>
                  </a:schemeClr>
                </a:solidFill>
                <a:latin typeface="Bierstadt" panose="020B0004020202020204" pitchFamily="34" charset="0"/>
                <a:hlinkClick r:id="rId3"/>
              </a:rPr>
              <a:t>Volunteer Iowa toolkit </a:t>
            </a:r>
            <a:endParaRPr lang="en-US">
              <a:solidFill>
                <a:schemeClr val="tx1">
                  <a:lumMod val="65000"/>
                  <a:lumOff val="35000"/>
                </a:schemeClr>
              </a:solidFill>
              <a:latin typeface="Bierstadt" panose="020B0004020202020204" pitchFamily="34" charset="0"/>
            </a:endParaRPr>
          </a:p>
          <a:p>
            <a:pPr marL="285750" indent="-285750">
              <a:spcAft>
                <a:spcPts val="1200"/>
              </a:spcAft>
            </a:pPr>
            <a:r>
              <a:rPr lang="en-US">
                <a:solidFill>
                  <a:schemeClr val="tx1">
                    <a:lumMod val="65000"/>
                    <a:lumOff val="35000"/>
                  </a:schemeClr>
                </a:solidFill>
                <a:latin typeface="Bierstadt" panose="020B0004020202020204" pitchFamily="34" charset="0"/>
              </a:rPr>
              <a:t>Contact in advance </a:t>
            </a:r>
          </a:p>
          <a:p>
            <a:pPr marL="285750" indent="-285750">
              <a:spcAft>
                <a:spcPts val="1200"/>
              </a:spcAft>
            </a:pPr>
            <a:r>
              <a:rPr lang="en-US">
                <a:solidFill>
                  <a:schemeClr val="tx1">
                    <a:lumMod val="65000"/>
                    <a:lumOff val="35000"/>
                  </a:schemeClr>
                </a:solidFill>
                <a:latin typeface="Bierstadt" panose="020B0004020202020204" pitchFamily="34" charset="0"/>
              </a:rPr>
              <a:t>Combine data with personal stories</a:t>
            </a:r>
          </a:p>
        </p:txBody>
      </p:sp>
      <p:pic>
        <p:nvPicPr>
          <p:cNvPr id="2" name="Picture 1" descr="A person standing in front of a building&#10;&#10;Description automatically generated">
            <a:extLst>
              <a:ext uri="{FF2B5EF4-FFF2-40B4-BE49-F238E27FC236}">
                <a16:creationId xmlns:a16="http://schemas.microsoft.com/office/drawing/2014/main" id="{C3A835CC-435B-9ED5-4DE9-9B5809D674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33" t="6664" r="11577" b="9654"/>
          <a:stretch/>
        </p:blipFill>
        <p:spPr>
          <a:xfrm>
            <a:off x="5187142" y="1152475"/>
            <a:ext cx="3956858" cy="3416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677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After Action Report</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xfrm>
            <a:off x="311700" y="1366656"/>
            <a:ext cx="5845260" cy="2979248"/>
          </a:xfrm>
          <a:prstGeom prst="rect">
            <a:avLst/>
          </a:prstGeom>
          <a:noFill/>
          <a:ln>
            <a:noFill/>
          </a:ln>
        </p:spPr>
        <p:txBody>
          <a:bodyPr spcFirstLastPara="1" wrap="square" lIns="91425" tIns="91425" rIns="91425" bIns="91425" anchor="t" anchorCtr="0">
            <a:normAutofit/>
          </a:bodyPr>
          <a:lstStyle/>
          <a:p>
            <a:pPr>
              <a:buSzPct val="100000"/>
            </a:pPr>
            <a:r>
              <a:rPr lang="en-US" sz="2400" cap="none">
                <a:solidFill>
                  <a:schemeClr val="tx1">
                    <a:lumMod val="65000"/>
                    <a:lumOff val="35000"/>
                  </a:schemeClr>
                </a:solidFill>
                <a:latin typeface="Bierstadt" panose="020B0004020202020204" pitchFamily="34" charset="0"/>
              </a:rPr>
              <a:t>Who you meet with</a:t>
            </a:r>
          </a:p>
          <a:p>
            <a:pPr>
              <a:buSzPct val="100000"/>
            </a:pPr>
            <a:r>
              <a:rPr lang="en-US" sz="2400" cap="none">
                <a:solidFill>
                  <a:schemeClr val="tx1">
                    <a:lumMod val="65000"/>
                    <a:lumOff val="35000"/>
                  </a:schemeClr>
                </a:solidFill>
                <a:latin typeface="Bierstadt" panose="020B0004020202020204" pitchFamily="34" charset="0"/>
              </a:rPr>
              <a:t>Topics discussed</a:t>
            </a:r>
          </a:p>
          <a:p>
            <a:pPr>
              <a:buSzPct val="100000"/>
            </a:pPr>
            <a:r>
              <a:rPr lang="en-US" sz="2400" cap="none">
                <a:solidFill>
                  <a:schemeClr val="tx1">
                    <a:lumMod val="65000"/>
                    <a:lumOff val="35000"/>
                  </a:schemeClr>
                </a:solidFill>
                <a:latin typeface="Bierstadt" panose="020B0004020202020204" pitchFamily="34" charset="0"/>
              </a:rPr>
              <a:t>Questions for Volunteer Iowa </a:t>
            </a:r>
          </a:p>
          <a:p>
            <a:pPr>
              <a:buSzPct val="100000"/>
            </a:pPr>
            <a:r>
              <a:rPr lang="en-US" sz="2400" cap="none">
                <a:solidFill>
                  <a:schemeClr val="tx1">
                    <a:lumMod val="65000"/>
                    <a:lumOff val="35000"/>
                  </a:schemeClr>
                </a:solidFill>
                <a:latin typeface="Bierstadt" panose="020B0004020202020204" pitchFamily="34" charset="0"/>
              </a:rPr>
              <a:t>Suggestions for Volunteer Iowa</a:t>
            </a:r>
          </a:p>
          <a:p>
            <a:pPr>
              <a:buSzPct val="100000"/>
            </a:pPr>
            <a:r>
              <a:rPr lang="en-US" sz="2400" cap="none">
                <a:solidFill>
                  <a:schemeClr val="tx1">
                    <a:lumMod val="65000"/>
                    <a:lumOff val="35000"/>
                  </a:schemeClr>
                </a:solidFill>
                <a:latin typeface="Bierstadt" panose="020B0004020202020204" pitchFamily="34" charset="0"/>
              </a:rPr>
              <a:t>Plans for continued engagement</a:t>
            </a:r>
          </a:p>
          <a:p>
            <a:pPr>
              <a:buSzPct val="100000"/>
            </a:pPr>
            <a:r>
              <a:rPr lang="en-US" sz="2400" cap="none">
                <a:solidFill>
                  <a:schemeClr val="tx1">
                    <a:lumMod val="65000"/>
                    <a:lumOff val="35000"/>
                  </a:schemeClr>
                </a:solidFill>
                <a:latin typeface="Bierstadt" panose="020B0004020202020204" pitchFamily="34" charset="0"/>
              </a:rPr>
              <a:t>Sent through Survey Monkey</a:t>
            </a:r>
          </a:p>
        </p:txBody>
      </p:sp>
      <p:pic>
        <p:nvPicPr>
          <p:cNvPr id="4" name="Picture 3" descr="Logo, icon&#10;&#10;Description automatically generated">
            <a:extLst>
              <a:ext uri="{FF2B5EF4-FFF2-40B4-BE49-F238E27FC236}">
                <a16:creationId xmlns:a16="http://schemas.microsoft.com/office/drawing/2014/main" id="{C1F00E53-199F-1093-3685-5767C6954D20}"/>
              </a:ext>
            </a:extLst>
          </p:cNvPr>
          <p:cNvPicPr>
            <a:picLocks noChangeAspect="1"/>
          </p:cNvPicPr>
          <p:nvPr/>
        </p:nvPicPr>
        <p:blipFill>
          <a:blip r:embed="rId3">
            <a:duotone>
              <a:schemeClr val="accent6">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5521234" y="1143686"/>
            <a:ext cx="3425189" cy="3425189"/>
          </a:xfrm>
          <a:prstGeom prst="rect">
            <a:avLst/>
          </a:prstGeom>
        </p:spPr>
      </p:pic>
    </p:spTree>
    <p:extLst>
      <p:ext uri="{BB962C8B-B14F-4D97-AF65-F5344CB8AC3E}">
        <p14:creationId xmlns:p14="http://schemas.microsoft.com/office/powerpoint/2010/main" val="341927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F58EB7A-E8FC-E8B9-DC90-F04C52A403E9}"/>
              </a:ext>
            </a:extLst>
          </p:cNvPr>
          <p:cNvGraphicFramePr>
            <a:graphicFrameLocks/>
          </p:cNvGraphicFramePr>
          <p:nvPr>
            <p:extLst>
              <p:ext uri="{D42A27DB-BD31-4B8C-83A1-F6EECF244321}">
                <p14:modId xmlns:p14="http://schemas.microsoft.com/office/powerpoint/2010/main" val="1112572238"/>
              </p:ext>
            </p:extLst>
          </p:nvPr>
        </p:nvGraphicFramePr>
        <p:xfrm>
          <a:off x="563491" y="1636504"/>
          <a:ext cx="8017018" cy="2712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00;p25">
            <a:extLst>
              <a:ext uri="{FF2B5EF4-FFF2-40B4-BE49-F238E27FC236}">
                <a16:creationId xmlns:a16="http://schemas.microsoft.com/office/drawing/2014/main" id="{1A4E2D41-D8B8-8E42-BEE9-F0E4B4B2B4A6}"/>
              </a:ext>
            </a:extLst>
          </p:cNvPr>
          <p:cNvSpPr txBox="1">
            <a:spLocks/>
          </p:cNvSpPr>
          <p:nvPr/>
        </p:nvSpPr>
        <p:spPr>
          <a:xfrm>
            <a:off x="311700" y="426022"/>
            <a:ext cx="8520600" cy="73736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buSzPct val="111111"/>
            </a:pPr>
            <a:r>
              <a:rPr lang="en-US" sz="2400" b="1">
                <a:latin typeface="Michroma"/>
                <a:ea typeface="Michroma"/>
                <a:cs typeface="Michroma"/>
                <a:sym typeface="Michroma"/>
              </a:rPr>
              <a:t>Continued Engagement</a:t>
            </a:r>
            <a:endParaRPr lang="en-US" sz="1100"/>
          </a:p>
        </p:txBody>
      </p:sp>
    </p:spTree>
    <p:extLst>
      <p:ext uri="{BB962C8B-B14F-4D97-AF65-F5344CB8AC3E}">
        <p14:creationId xmlns:p14="http://schemas.microsoft.com/office/powerpoint/2010/main" val="204521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2023 Highlights and 2024 Priorities</a:t>
            </a:r>
            <a:br>
              <a:rPr lang="en-US" sz="2800" b="1">
                <a:latin typeface="Michroma"/>
                <a:ea typeface="Michroma"/>
                <a:cs typeface="Michroma"/>
                <a:sym typeface="Michroma"/>
              </a:rPr>
            </a:br>
            <a:endParaRPr/>
          </a:p>
        </p:txBody>
      </p:sp>
      <p:pic>
        <p:nvPicPr>
          <p:cNvPr id="6" name="Picture Placeholder 5">
            <a:extLst>
              <a:ext uri="{FF2B5EF4-FFF2-40B4-BE49-F238E27FC236}">
                <a16:creationId xmlns:a16="http://schemas.microsoft.com/office/drawing/2014/main" id="{377C24F5-9607-4B55-BE48-7DF6ECB61D63}"/>
              </a:ext>
            </a:extLst>
          </p:cNvPr>
          <p:cNvPicPr>
            <a:picLocks noChangeAspect="1"/>
          </p:cNvPicPr>
          <p:nvPr/>
        </p:nvPicPr>
        <p:blipFill>
          <a:blip r:embed="rId3" cstate="print">
            <a:extLst>
              <a:ext uri="{28A0092B-C50C-407E-A947-70E740481C1C}">
                <a14:useLocalDpi xmlns:a14="http://schemas.microsoft.com/office/drawing/2010/main" val="0"/>
              </a:ext>
            </a:extLst>
          </a:blip>
          <a:srcRect l="9073" r="9073"/>
          <a:stretch>
            <a:fillRect/>
          </a:stretch>
        </p:blipFill>
        <p:spPr>
          <a:xfrm>
            <a:off x="0" y="1017725"/>
            <a:ext cx="9246828" cy="3772594"/>
          </a:xfrm>
          <a:prstGeom prst="rect">
            <a:avLst/>
          </a:prstGeom>
          <a:noFill/>
          <a:ln>
            <a:noFill/>
          </a:ln>
        </p:spPr>
      </p:pic>
      <p:sp>
        <p:nvSpPr>
          <p:cNvPr id="2" name="TextBox 1">
            <a:extLst>
              <a:ext uri="{FF2B5EF4-FFF2-40B4-BE49-F238E27FC236}">
                <a16:creationId xmlns:a16="http://schemas.microsoft.com/office/drawing/2014/main" id="{BFCBD506-2C4B-3852-05BE-F4AAE742E656}"/>
              </a:ext>
            </a:extLst>
          </p:cNvPr>
          <p:cNvSpPr txBox="1"/>
          <p:nvPr/>
        </p:nvSpPr>
        <p:spPr>
          <a:xfrm>
            <a:off x="533182" y="1405496"/>
            <a:ext cx="3070647" cy="223138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600" cap="small">
                <a:latin typeface="Arial" panose="020B0604020202020204" pitchFamily="34" charset="0"/>
                <a:cs typeface="Arial" panose="020B0604020202020204" pitchFamily="34" charset="0"/>
              </a:rPr>
              <a:t>over </a:t>
            </a:r>
            <a:r>
              <a:rPr lang="en-US" sz="1600" cap="small">
                <a:latin typeface="Michroma" panose="020B0604020202020204" charset="0"/>
              </a:rPr>
              <a:t>90 </a:t>
            </a:r>
            <a:r>
              <a:rPr lang="en-US" sz="1600" cap="small">
                <a:latin typeface="Arial" panose="020B0604020202020204" pitchFamily="34" charset="0"/>
                <a:cs typeface="Arial" panose="020B0604020202020204" pitchFamily="34" charset="0"/>
              </a:rPr>
              <a:t>unique contacts</a:t>
            </a:r>
          </a:p>
          <a:p>
            <a:endParaRPr lang="en-US" sz="1600" cap="small">
              <a:latin typeface="Arial" panose="020B0604020202020204" pitchFamily="34" charset="0"/>
              <a:cs typeface="Arial" panose="020B0604020202020204" pitchFamily="34" charset="0"/>
            </a:endParaRPr>
          </a:p>
          <a:p>
            <a:r>
              <a:rPr lang="en-US" sz="1600" cap="small">
                <a:latin typeface="Arial" panose="020B0604020202020204" pitchFamily="34" charset="0"/>
                <a:cs typeface="Arial" panose="020B0604020202020204" pitchFamily="34" charset="0"/>
              </a:rPr>
              <a:t>representing  metro areas and statewide programs</a:t>
            </a:r>
          </a:p>
          <a:p>
            <a:endParaRPr lang="en-US" sz="1600" cap="small">
              <a:latin typeface="Arial" panose="020B0604020202020204" pitchFamily="34" charset="0"/>
              <a:cs typeface="Arial" panose="020B0604020202020204" pitchFamily="34" charset="0"/>
            </a:endParaRPr>
          </a:p>
          <a:p>
            <a:r>
              <a:rPr lang="en-US" sz="1600" cap="small">
                <a:latin typeface="Arial" panose="020B0604020202020204" pitchFamily="34" charset="0"/>
                <a:cs typeface="Arial" panose="020B0604020202020204" pitchFamily="34" charset="0"/>
              </a:rPr>
              <a:t>emails, in-person meetings, and calls</a:t>
            </a:r>
          </a:p>
          <a:p>
            <a:endParaRPr lang="en-US" sz="1600" cap="small">
              <a:latin typeface="Arial" panose="020B0604020202020204" pitchFamily="34" charset="0"/>
              <a:cs typeface="Arial" panose="020B0604020202020204" pitchFamily="34" charset="0"/>
            </a:endParaRPr>
          </a:p>
          <a:p>
            <a:pPr>
              <a:lnSpc>
                <a:spcPct val="100000"/>
              </a:lnSpc>
              <a:buNone/>
            </a:pPr>
            <a:endParaRPr lang="en-US" sz="11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4997DFE-B2E7-81F8-2873-973789A56770}"/>
              </a:ext>
            </a:extLst>
          </p:cNvPr>
          <p:cNvSpPr txBox="1"/>
          <p:nvPr/>
        </p:nvSpPr>
        <p:spPr>
          <a:xfrm>
            <a:off x="4137010" y="3545170"/>
            <a:ext cx="4695290" cy="523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58750" indent="0">
              <a:buNone/>
            </a:pPr>
            <a:r>
              <a:rPr lang="en-US" sz="1400" i="1">
                <a:solidFill>
                  <a:schemeClr val="bg1"/>
                </a:solidFill>
              </a:rPr>
              <a:t>“This was my first legislative event and I felt very prepared and ready to speak to representatives.”</a:t>
            </a:r>
          </a:p>
        </p:txBody>
      </p:sp>
      <p:sp>
        <p:nvSpPr>
          <p:cNvPr id="8" name="TextBox 7">
            <a:extLst>
              <a:ext uri="{FF2B5EF4-FFF2-40B4-BE49-F238E27FC236}">
                <a16:creationId xmlns:a16="http://schemas.microsoft.com/office/drawing/2014/main" id="{1F107FC7-2408-22E9-872A-156CCCCAF1D0}"/>
              </a:ext>
            </a:extLst>
          </p:cNvPr>
          <p:cNvSpPr txBox="1"/>
          <p:nvPr/>
        </p:nvSpPr>
        <p:spPr>
          <a:xfrm>
            <a:off x="4137010" y="1230220"/>
            <a:ext cx="4695290" cy="116955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58750" indent="0">
              <a:buNone/>
            </a:pPr>
            <a:r>
              <a:rPr lang="en-US" sz="1400" i="1">
                <a:solidFill>
                  <a:schemeClr val="bg1"/>
                </a:solidFill>
              </a:rPr>
              <a:t>“It was truly an amazing experience that helped answer a lot of questions that I had about local civic government and civic engagement. I will definitely be much more willing to reach out to my local representatives in the future.”</a:t>
            </a:r>
          </a:p>
        </p:txBody>
      </p:sp>
      <p:sp>
        <p:nvSpPr>
          <p:cNvPr id="10" name="TextBox 9">
            <a:extLst>
              <a:ext uri="{FF2B5EF4-FFF2-40B4-BE49-F238E27FC236}">
                <a16:creationId xmlns:a16="http://schemas.microsoft.com/office/drawing/2014/main" id="{5F0F0863-34EB-D965-942E-12F37DEFF9A3}"/>
              </a:ext>
            </a:extLst>
          </p:cNvPr>
          <p:cNvSpPr txBox="1"/>
          <p:nvPr/>
        </p:nvSpPr>
        <p:spPr>
          <a:xfrm>
            <a:off x="4137010" y="2818582"/>
            <a:ext cx="4695290" cy="3077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58750" indent="0">
              <a:buNone/>
            </a:pPr>
            <a:r>
              <a:rPr lang="en-US" i="1">
                <a:solidFill>
                  <a:schemeClr val="bg1"/>
                </a:solidFill>
              </a:rPr>
              <a:t>“It is empowering when effective training is provided.”</a:t>
            </a:r>
            <a:endParaRPr lang="en-US" sz="1400" i="1">
              <a:solidFill>
                <a:schemeClr val="bg1"/>
              </a:solidFill>
            </a:endParaRPr>
          </a:p>
        </p:txBody>
      </p:sp>
    </p:spTree>
    <p:extLst>
      <p:ext uri="{BB962C8B-B14F-4D97-AF65-F5344CB8AC3E}">
        <p14:creationId xmlns:p14="http://schemas.microsoft.com/office/powerpoint/2010/main" val="8282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3" name="Rectangle 2">
            <a:extLst>
              <a:ext uri="{FF2B5EF4-FFF2-40B4-BE49-F238E27FC236}">
                <a16:creationId xmlns:a16="http://schemas.microsoft.com/office/drawing/2014/main" id="{C652AD82-B3F5-465D-909E-9BD4709E7C1F}"/>
              </a:ext>
            </a:extLst>
          </p:cNvPr>
          <p:cNvSpPr/>
          <p:nvPr/>
        </p:nvSpPr>
        <p:spPr>
          <a:xfrm>
            <a:off x="0" y="1017725"/>
            <a:ext cx="9144000" cy="3583536"/>
          </a:xfrm>
          <a:prstGeom prst="rect">
            <a:avLst/>
          </a:prstGeom>
          <a:solidFill>
            <a:srgbClr val="FDBE56"/>
          </a:solidFill>
          <a:ln>
            <a:solidFill>
              <a:srgbClr val="FDB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Google Shape;100;p25"/>
          <p:cNvSpPr txBox="1">
            <a:spLocks noGrp="1"/>
          </p:cNvSpPr>
          <p:nvPr>
            <p:ph type="title"/>
          </p:nvPr>
        </p:nvSpPr>
        <p:spPr>
          <a:xfrm>
            <a:off x="311700" y="445025"/>
            <a:ext cx="8832300" cy="572700"/>
          </a:xfrm>
          <a:prstGeom prst="rect">
            <a:avLst/>
          </a:prstGeom>
          <a:noFill/>
          <a:ln>
            <a:noFill/>
          </a:ln>
        </p:spPr>
        <p:txBody>
          <a:bodyPr spcFirstLastPara="1" wrap="square" lIns="91425" tIns="91425" rIns="91425" bIns="91425" anchor="t" anchorCtr="0">
            <a:noAutofit/>
          </a:bodyPr>
          <a:lstStyle/>
          <a:p>
            <a:pPr>
              <a:buSzPct val="111111"/>
            </a:pPr>
            <a:r>
              <a:rPr lang="en-US" sz="2400" b="1">
                <a:latin typeface="Michroma"/>
                <a:ea typeface="Michroma"/>
                <a:cs typeface="Michroma"/>
                <a:sym typeface="Michroma"/>
              </a:rPr>
              <a:t>2023 Key Volunteer Iowa Accomplishments</a:t>
            </a:r>
            <a:br>
              <a:rPr lang="en-US" sz="2400" b="1">
                <a:latin typeface="Michroma"/>
                <a:ea typeface="Michroma"/>
                <a:cs typeface="Michroma"/>
                <a:sym typeface="Michroma"/>
              </a:rPr>
            </a:br>
            <a:endParaRPr lang="en-US" sz="2400"/>
          </a:p>
        </p:txBody>
      </p:sp>
      <p:graphicFrame>
        <p:nvGraphicFramePr>
          <p:cNvPr id="5" name="Diagram 4">
            <a:extLst>
              <a:ext uri="{FF2B5EF4-FFF2-40B4-BE49-F238E27FC236}">
                <a16:creationId xmlns:a16="http://schemas.microsoft.com/office/drawing/2014/main" id="{F126BBF5-FBEA-4C69-93E7-9E9DA7A62E08}"/>
              </a:ext>
            </a:extLst>
          </p:cNvPr>
          <p:cNvGraphicFramePr/>
          <p:nvPr>
            <p:extLst>
              <p:ext uri="{D42A27DB-BD31-4B8C-83A1-F6EECF244321}">
                <p14:modId xmlns:p14="http://schemas.microsoft.com/office/powerpoint/2010/main" val="3517950342"/>
              </p:ext>
            </p:extLst>
          </p:nvPr>
        </p:nvGraphicFramePr>
        <p:xfrm>
          <a:off x="495206" y="882553"/>
          <a:ext cx="7335317" cy="406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07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sz="2800" b="1">
                <a:latin typeface="Michroma"/>
                <a:ea typeface="Michroma"/>
                <a:cs typeface="Michroma"/>
                <a:sym typeface="Michroma"/>
              </a:rPr>
              <a:t>Volunteer Iowa Policy Priorities</a:t>
            </a:r>
            <a:br>
              <a:rPr lang="en-US" sz="2800" b="1">
                <a:latin typeface="Michroma"/>
                <a:ea typeface="Michroma"/>
                <a:cs typeface="Michroma"/>
                <a:sym typeface="Michroma"/>
              </a:rPr>
            </a:br>
            <a:endParaRPr lang="en-US"/>
          </a:p>
        </p:txBody>
      </p:sp>
      <p:sp>
        <p:nvSpPr>
          <p:cNvPr id="3" name="Text Box 2">
            <a:extLst>
              <a:ext uri="{FF2B5EF4-FFF2-40B4-BE49-F238E27FC236}">
                <a16:creationId xmlns:a16="http://schemas.microsoft.com/office/drawing/2014/main" id="{7F186CA3-6E7F-E84A-CB49-97237EABE220}"/>
              </a:ext>
            </a:extLst>
          </p:cNvPr>
          <p:cNvSpPr txBox="1">
            <a:spLocks noChangeArrowheads="1"/>
          </p:cNvSpPr>
          <p:nvPr/>
        </p:nvSpPr>
        <p:spPr bwMode="auto">
          <a:xfrm>
            <a:off x="4511040" y="1261744"/>
            <a:ext cx="4632960" cy="3318964"/>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spcBef>
                <a:spcPts val="0"/>
              </a:spcBef>
              <a:spcAft>
                <a:spcPts val="0"/>
              </a:spcAft>
              <a:tabLst>
                <a:tab pos="228600" algn="l"/>
              </a:tabLst>
            </a:pPr>
            <a:r>
              <a:rPr lang="en-US" sz="500">
                <a:effectLst/>
                <a:latin typeface="Arial Nova" panose="020B0504020202020204" pitchFamily="34" charset="0"/>
                <a:ea typeface="Calibri" panose="020F0502020204030204" pitchFamily="34"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p>
            <a:pPr marL="0" indent="0">
              <a:lnSpc>
                <a:spcPct val="90000"/>
              </a:lnSpc>
              <a:buNone/>
            </a:pPr>
            <a:r>
              <a:rPr lang="en-US" sz="1600" cap="none">
                <a:solidFill>
                  <a:schemeClr val="tx1">
                    <a:lumMod val="65000"/>
                    <a:lumOff val="35000"/>
                  </a:schemeClr>
                </a:solidFill>
                <a:latin typeface="Bierstadt" panose="020B0004020202020204" pitchFamily="34" charset="0"/>
                <a:cs typeface="Arial" panose="020B0604020202020204" pitchFamily="34" charset="0"/>
              </a:rPr>
              <a:t>We advocate for policies that:</a:t>
            </a:r>
          </a:p>
          <a:p>
            <a:pPr marL="0" indent="0">
              <a:lnSpc>
                <a:spcPct val="90000"/>
              </a:lnSpc>
              <a:buNone/>
            </a:pPr>
            <a:endParaRPr lang="en-US" sz="1600" cap="none">
              <a:solidFill>
                <a:schemeClr val="tx1">
                  <a:lumMod val="65000"/>
                  <a:lumOff val="35000"/>
                </a:schemeClr>
              </a:solidFill>
              <a:latin typeface="Bierstadt" panose="020B0004020202020204" pitchFamily="34" charset="0"/>
              <a:cs typeface="Arial" panose="020B0604020202020204" pitchFamily="34" charset="0"/>
            </a:endParaRPr>
          </a:p>
          <a:p>
            <a:pPr marL="285750" lvl="3" indent="-285750">
              <a:lnSpc>
                <a:spcPct val="90000"/>
              </a:lnSpc>
              <a:spcAft>
                <a:spcPts val="600"/>
              </a:spcAft>
              <a:buFont typeface="Arial" panose="020B0604020202020204" pitchFamily="34" charset="0"/>
              <a:buChar char="•"/>
            </a:pPr>
            <a:r>
              <a:rPr lang="en-US" sz="1600" cap="none">
                <a:solidFill>
                  <a:schemeClr val="tx1">
                    <a:lumMod val="65000"/>
                    <a:lumOff val="35000"/>
                  </a:schemeClr>
                </a:solidFill>
                <a:latin typeface="Bierstadt" panose="020B0004020202020204" pitchFamily="34" charset="0"/>
                <a:cs typeface="Arial" panose="020B0604020202020204" pitchFamily="34" charset="0"/>
              </a:rPr>
              <a:t>Build the </a:t>
            </a:r>
            <a:r>
              <a:rPr lang="en-US" sz="1600" b="1" cap="none">
                <a:solidFill>
                  <a:schemeClr val="tx1">
                    <a:lumMod val="65000"/>
                    <a:lumOff val="35000"/>
                  </a:schemeClr>
                </a:solidFill>
                <a:latin typeface="Bierstadt" panose="020B0004020202020204" pitchFamily="34" charset="0"/>
                <a:cs typeface="Arial" panose="020B0604020202020204" pitchFamily="34" charset="0"/>
              </a:rPr>
              <a:t>culture</a:t>
            </a:r>
            <a:r>
              <a:rPr lang="en-US" sz="1600" cap="none">
                <a:solidFill>
                  <a:schemeClr val="tx1">
                    <a:lumMod val="65000"/>
                    <a:lumOff val="35000"/>
                  </a:schemeClr>
                </a:solidFill>
                <a:latin typeface="Bierstadt" panose="020B0004020202020204" pitchFamily="34" charset="0"/>
                <a:cs typeface="Arial" panose="020B0604020202020204" pitchFamily="34" charset="0"/>
              </a:rPr>
              <a:t> </a:t>
            </a:r>
            <a:r>
              <a:rPr lang="en-US" sz="1600" b="1" cap="none">
                <a:solidFill>
                  <a:schemeClr val="tx1">
                    <a:lumMod val="65000"/>
                    <a:lumOff val="35000"/>
                  </a:schemeClr>
                </a:solidFill>
                <a:latin typeface="Bierstadt" panose="020B0004020202020204" pitchFamily="34" charset="0"/>
                <a:cs typeface="Arial" panose="020B0604020202020204" pitchFamily="34" charset="0"/>
              </a:rPr>
              <a:t>and climate </a:t>
            </a:r>
            <a:r>
              <a:rPr lang="en-US" sz="1600" cap="none">
                <a:solidFill>
                  <a:schemeClr val="tx1">
                    <a:lumMod val="65000"/>
                    <a:lumOff val="35000"/>
                  </a:schemeClr>
                </a:solidFill>
                <a:latin typeface="Bierstadt" panose="020B0004020202020204" pitchFamily="34" charset="0"/>
                <a:cs typeface="Arial" panose="020B0604020202020204" pitchFamily="34" charset="0"/>
              </a:rPr>
              <a:t>for service in Iowa</a:t>
            </a:r>
          </a:p>
          <a:p>
            <a:pPr marL="285750" lvl="3" indent="-285750">
              <a:lnSpc>
                <a:spcPct val="90000"/>
              </a:lnSpc>
              <a:spcAft>
                <a:spcPts val="600"/>
              </a:spcAft>
              <a:buFont typeface="Arial" panose="020B0604020202020204" pitchFamily="34" charset="0"/>
              <a:buChar char="•"/>
            </a:pPr>
            <a:r>
              <a:rPr lang="en-US" sz="1600" cap="none">
                <a:solidFill>
                  <a:schemeClr val="tx1">
                    <a:lumMod val="65000"/>
                    <a:lumOff val="35000"/>
                  </a:schemeClr>
                </a:solidFill>
                <a:latin typeface="Bierstadt" panose="020B0004020202020204" pitchFamily="34" charset="0"/>
                <a:cs typeface="Arial" panose="020B0604020202020204" pitchFamily="34" charset="0"/>
              </a:rPr>
              <a:t>Support the</a:t>
            </a:r>
            <a:r>
              <a:rPr lang="en-US" sz="1600" b="1" cap="none">
                <a:solidFill>
                  <a:schemeClr val="tx1">
                    <a:lumMod val="65000"/>
                    <a:lumOff val="35000"/>
                  </a:schemeClr>
                </a:solidFill>
                <a:latin typeface="Bierstadt" panose="020B0004020202020204" pitchFamily="34" charset="0"/>
                <a:cs typeface="Arial" panose="020B0604020202020204" pitchFamily="34" charset="0"/>
              </a:rPr>
              <a:t> infrastructure</a:t>
            </a:r>
            <a:r>
              <a:rPr lang="en-US" sz="1600" cap="none">
                <a:solidFill>
                  <a:schemeClr val="tx1">
                    <a:lumMod val="65000"/>
                    <a:lumOff val="35000"/>
                  </a:schemeClr>
                </a:solidFill>
                <a:latin typeface="Bierstadt" panose="020B0004020202020204" pitchFamily="34" charset="0"/>
                <a:cs typeface="Arial" panose="020B0604020202020204" pitchFamily="34" charset="0"/>
              </a:rPr>
              <a:t> needed for quality service opportunities and programs</a:t>
            </a:r>
          </a:p>
          <a:p>
            <a:pPr marL="285750" lvl="3" indent="-285750">
              <a:lnSpc>
                <a:spcPct val="90000"/>
              </a:lnSpc>
              <a:spcAft>
                <a:spcPts val="600"/>
              </a:spcAft>
              <a:buFont typeface="Arial" panose="020B0604020202020204" pitchFamily="34" charset="0"/>
              <a:buChar char="•"/>
            </a:pPr>
            <a:r>
              <a:rPr lang="en-US" sz="1600" cap="none">
                <a:solidFill>
                  <a:schemeClr val="tx1">
                    <a:lumMod val="65000"/>
                    <a:lumOff val="35000"/>
                  </a:schemeClr>
                </a:solidFill>
                <a:latin typeface="Bierstadt" panose="020B0004020202020204" pitchFamily="34" charset="0"/>
                <a:cs typeface="Arial" panose="020B0604020202020204" pitchFamily="34" charset="0"/>
              </a:rPr>
              <a:t>Develop </a:t>
            </a:r>
            <a:r>
              <a:rPr lang="en-US" sz="1600" b="1" cap="none">
                <a:solidFill>
                  <a:schemeClr val="tx1">
                    <a:lumMod val="65000"/>
                    <a:lumOff val="35000"/>
                  </a:schemeClr>
                </a:solidFill>
                <a:latin typeface="Bierstadt" panose="020B0004020202020204" pitchFamily="34" charset="0"/>
                <a:cs typeface="Arial" panose="020B0604020202020204" pitchFamily="34" charset="0"/>
              </a:rPr>
              <a:t>new service opportunities </a:t>
            </a:r>
            <a:r>
              <a:rPr lang="en-US" sz="1600" cap="none">
                <a:solidFill>
                  <a:schemeClr val="tx1">
                    <a:lumMod val="65000"/>
                    <a:lumOff val="35000"/>
                  </a:schemeClr>
                </a:solidFill>
                <a:latin typeface="Bierstadt" panose="020B0004020202020204" pitchFamily="34" charset="0"/>
                <a:cs typeface="Arial" panose="020B0604020202020204" pitchFamily="34" charset="0"/>
              </a:rPr>
              <a:t>to meet critical community needs</a:t>
            </a:r>
          </a:p>
          <a:p>
            <a:pPr marL="285750" lvl="3" indent="-285750">
              <a:lnSpc>
                <a:spcPct val="90000"/>
              </a:lnSpc>
              <a:spcAft>
                <a:spcPts val="600"/>
              </a:spcAft>
              <a:buFont typeface="Arial" panose="020B0604020202020204" pitchFamily="34" charset="0"/>
              <a:buChar char="•"/>
            </a:pPr>
            <a:r>
              <a:rPr lang="en-US" sz="1600" b="1" cap="none">
                <a:solidFill>
                  <a:schemeClr val="tx1">
                    <a:lumMod val="65000"/>
                    <a:lumOff val="35000"/>
                  </a:schemeClr>
                </a:solidFill>
                <a:latin typeface="Bierstadt" panose="020B0004020202020204" pitchFamily="34" charset="0"/>
                <a:cs typeface="Arial" panose="020B0604020202020204" pitchFamily="34" charset="0"/>
              </a:rPr>
              <a:t>Improve and streamline</a:t>
            </a:r>
            <a:r>
              <a:rPr lang="en-US" sz="1600" cap="none">
                <a:solidFill>
                  <a:schemeClr val="tx1">
                    <a:lumMod val="65000"/>
                    <a:lumOff val="35000"/>
                  </a:schemeClr>
                </a:solidFill>
                <a:latin typeface="Bierstadt" panose="020B0004020202020204" pitchFamily="34" charset="0"/>
                <a:cs typeface="Arial" panose="020B0604020202020204" pitchFamily="34" charset="0"/>
              </a:rPr>
              <a:t> existing service opportunities and programs</a:t>
            </a:r>
          </a:p>
          <a:p>
            <a:pPr marL="285750" lvl="3" indent="-285750">
              <a:lnSpc>
                <a:spcPct val="90000"/>
              </a:lnSpc>
              <a:spcAft>
                <a:spcPts val="600"/>
              </a:spcAft>
              <a:buFont typeface="Arial" panose="020B0604020202020204" pitchFamily="34" charset="0"/>
              <a:buChar char="•"/>
            </a:pPr>
            <a:r>
              <a:rPr lang="en-US" sz="1600" b="1" cap="none">
                <a:solidFill>
                  <a:schemeClr val="tx1">
                    <a:lumMod val="65000"/>
                    <a:lumOff val="35000"/>
                  </a:schemeClr>
                </a:solidFill>
                <a:latin typeface="Bierstadt" panose="020B0004020202020204" pitchFamily="34" charset="0"/>
                <a:cs typeface="Arial" panose="020B0604020202020204" pitchFamily="34" charset="0"/>
              </a:rPr>
              <a:t>Expand</a:t>
            </a:r>
            <a:r>
              <a:rPr lang="en-US" sz="1600" cap="none">
                <a:solidFill>
                  <a:schemeClr val="tx1">
                    <a:lumMod val="65000"/>
                    <a:lumOff val="35000"/>
                  </a:schemeClr>
                </a:solidFill>
                <a:latin typeface="Bierstadt" panose="020B0004020202020204" pitchFamily="34" charset="0"/>
                <a:cs typeface="Arial" panose="020B0604020202020204" pitchFamily="34" charset="0"/>
              </a:rPr>
              <a:t> Iowa's existing volunteer base </a:t>
            </a:r>
          </a:p>
        </p:txBody>
      </p:sp>
      <p:pic>
        <p:nvPicPr>
          <p:cNvPr id="6" name="Picture 5" descr="A picture containing outdoor, grass, old, stone&#10;&#10;Description automatically generated">
            <a:extLst>
              <a:ext uri="{FF2B5EF4-FFF2-40B4-BE49-F238E27FC236}">
                <a16:creationId xmlns:a16="http://schemas.microsoft.com/office/drawing/2014/main" id="{1154CD17-1650-E694-4705-63B017E3E10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148533"/>
            <a:ext cx="4392546" cy="3432175"/>
          </a:xfrm>
          <a:prstGeom prst="rect">
            <a:avLst/>
          </a:prstGeom>
        </p:spPr>
      </p:pic>
    </p:spTree>
    <p:extLst>
      <p:ext uri="{BB962C8B-B14F-4D97-AF65-F5344CB8AC3E}">
        <p14:creationId xmlns:p14="http://schemas.microsoft.com/office/powerpoint/2010/main" val="2637692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Picture 6" descr="Logo&#10;&#10;Description automatically generated">
            <a:extLst>
              <a:ext uri="{FF2B5EF4-FFF2-40B4-BE49-F238E27FC236}">
                <a16:creationId xmlns:a16="http://schemas.microsoft.com/office/drawing/2014/main" id="{6B4C00A6-E448-DFA1-E4BB-C1849B9B291D}"/>
              </a:ext>
            </a:extLst>
          </p:cNvPr>
          <p:cNvPicPr>
            <a:picLocks noChangeAspect="1"/>
          </p:cNvPicPr>
          <p:nvPr/>
        </p:nvPicPr>
        <p:blipFill>
          <a:blip r:embed="rId3"/>
          <a:stretch>
            <a:fillRect/>
          </a:stretch>
        </p:blipFill>
        <p:spPr>
          <a:xfrm>
            <a:off x="464203" y="1314719"/>
            <a:ext cx="3711808" cy="3061972"/>
          </a:xfrm>
          <a:prstGeom prst="rect">
            <a:avLst/>
          </a:prstGeom>
        </p:spPr>
      </p:pic>
      <p:sp>
        <p:nvSpPr>
          <p:cNvPr id="7" name="Title 6">
            <a:extLst>
              <a:ext uri="{FF2B5EF4-FFF2-40B4-BE49-F238E27FC236}">
                <a16:creationId xmlns:a16="http://schemas.microsoft.com/office/drawing/2014/main" id="{FC8137F5-C896-E4BE-67E2-9A5B19B28526}"/>
              </a:ext>
            </a:extLst>
          </p:cNvPr>
          <p:cNvSpPr>
            <a:spLocks noGrp="1"/>
          </p:cNvSpPr>
          <p:nvPr>
            <p:ph type="title"/>
          </p:nvPr>
        </p:nvSpPr>
        <p:spPr/>
        <p:txBody>
          <a:bodyPr>
            <a:normAutofit fontScale="90000"/>
          </a:bodyPr>
          <a:lstStyle/>
          <a:p>
            <a:endParaRPr lang="en-US"/>
          </a:p>
        </p:txBody>
      </p:sp>
      <p:sp>
        <p:nvSpPr>
          <p:cNvPr id="9" name="Text Placeholder 8">
            <a:extLst>
              <a:ext uri="{FF2B5EF4-FFF2-40B4-BE49-F238E27FC236}">
                <a16:creationId xmlns:a16="http://schemas.microsoft.com/office/drawing/2014/main" id="{4219E433-23BA-F5B0-66CF-2D0162AE27AD}"/>
              </a:ext>
            </a:extLst>
          </p:cNvPr>
          <p:cNvSpPr>
            <a:spLocks noGrp="1"/>
          </p:cNvSpPr>
          <p:nvPr>
            <p:ph type="body" idx="2"/>
          </p:nvPr>
        </p:nvSpPr>
        <p:spPr>
          <a:xfrm>
            <a:off x="4319135" y="1314719"/>
            <a:ext cx="4513166" cy="3254156"/>
          </a:xfrm>
        </p:spPr>
        <p:txBody>
          <a:bodyPr>
            <a:normAutofit/>
          </a:bodyPr>
          <a:lstStyle/>
          <a:p>
            <a:pPr marL="139700" indent="0">
              <a:buNone/>
            </a:pPr>
            <a:r>
              <a:rPr lang="en-US" b="1" dirty="0">
                <a:solidFill>
                  <a:schemeClr val="tx1">
                    <a:lumMod val="65000"/>
                    <a:lumOff val="35000"/>
                  </a:schemeClr>
                </a:solidFill>
                <a:latin typeface="Bierstadt" panose="020B0004020202020204" pitchFamily="34" charset="0"/>
              </a:rPr>
              <a:t>Legislative Priority: </a:t>
            </a:r>
            <a:r>
              <a:rPr lang="en-US" dirty="0">
                <a:solidFill>
                  <a:schemeClr val="tx1">
                    <a:lumMod val="65000"/>
                    <a:lumOff val="35000"/>
                  </a:schemeClr>
                </a:solidFill>
                <a:latin typeface="Bierstadt" panose="020B0004020202020204" pitchFamily="34" charset="0"/>
              </a:rPr>
              <a:t>Provide sufficient state funding to maintain support for all federally-awarded Iowa programs ($418,698). Annual RSVP state funding is awarded in the Health and Human Services (HHS) appropriations subcommittee (transfer from Dept. on Aging Appropriation). </a:t>
            </a:r>
          </a:p>
          <a:p>
            <a:pPr marL="139700" indent="0">
              <a:buNone/>
            </a:pPr>
            <a:endParaRPr lang="en-US" dirty="0">
              <a:solidFill>
                <a:schemeClr val="tx1">
                  <a:lumMod val="65000"/>
                  <a:lumOff val="35000"/>
                </a:schemeClr>
              </a:solidFill>
              <a:latin typeface="Bierstadt" panose="020B0004020202020204" pitchFamily="34" charset="0"/>
            </a:endParaRPr>
          </a:p>
          <a:p>
            <a:pPr marL="139700" indent="0">
              <a:buNone/>
            </a:pPr>
            <a:r>
              <a:rPr lang="en-US" b="1" dirty="0">
                <a:solidFill>
                  <a:schemeClr val="tx1">
                    <a:lumMod val="65000"/>
                    <a:lumOff val="35000"/>
                  </a:schemeClr>
                </a:solidFill>
                <a:latin typeface="Bierstadt" panose="020B0004020202020204" pitchFamily="34" charset="0"/>
              </a:rPr>
              <a:t>Impact: </a:t>
            </a:r>
            <a:r>
              <a:rPr lang="en-US" dirty="0">
                <a:solidFill>
                  <a:schemeClr val="tx1">
                    <a:lumMod val="65000"/>
                    <a:lumOff val="35000"/>
                  </a:schemeClr>
                </a:solidFill>
                <a:latin typeface="Bierstadt" panose="020B0004020202020204" pitchFamily="34" charset="0"/>
              </a:rPr>
              <a:t>In 2022-2023, over 3,800 RSVP volunteers served Iowa communities, contributing over 222,000 hours to support community needs such as disaster relief, financial literacy, and food security, at a value of $5.8 million.</a:t>
            </a:r>
          </a:p>
          <a:p>
            <a:pPr marL="139700" indent="0">
              <a:buNone/>
            </a:pPr>
            <a:endParaRPr lang="en-US" dirty="0"/>
          </a:p>
        </p:txBody>
      </p:sp>
    </p:spTree>
    <p:extLst>
      <p:ext uri="{BB962C8B-B14F-4D97-AF65-F5344CB8AC3E}">
        <p14:creationId xmlns:p14="http://schemas.microsoft.com/office/powerpoint/2010/main" val="395319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sz="2800" b="1">
                <a:latin typeface="Michroma"/>
                <a:ea typeface="Michroma"/>
                <a:cs typeface="Michroma"/>
                <a:sym typeface="Michroma"/>
              </a:rPr>
              <a:t>Agenda &amp; Speakers</a:t>
            </a:r>
            <a:br>
              <a:rPr lang="en-US" sz="2800" b="1">
                <a:latin typeface="Michroma"/>
                <a:ea typeface="Michroma"/>
                <a:cs typeface="Michroma"/>
                <a:sym typeface="Michroma"/>
              </a:rPr>
            </a:br>
            <a:endParaRPr/>
          </a:p>
        </p:txBody>
      </p:sp>
      <p:sp>
        <p:nvSpPr>
          <p:cNvPr id="2" name="Text Placeholder 1">
            <a:extLst>
              <a:ext uri="{FF2B5EF4-FFF2-40B4-BE49-F238E27FC236}">
                <a16:creationId xmlns:a16="http://schemas.microsoft.com/office/drawing/2014/main" id="{1085CF73-94AF-CAE6-F221-C8AB335554D2}"/>
              </a:ext>
            </a:extLst>
          </p:cNvPr>
          <p:cNvSpPr>
            <a:spLocks noGrp="1"/>
          </p:cNvSpPr>
          <p:nvPr>
            <p:ph type="body" idx="1"/>
          </p:nvPr>
        </p:nvSpPr>
        <p:spPr>
          <a:xfrm>
            <a:off x="427576" y="1341118"/>
            <a:ext cx="3910149" cy="3056709"/>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pPr>
              <a:spcAft>
                <a:spcPts val="1200"/>
              </a:spcAft>
            </a:pPr>
            <a:r>
              <a:rPr lang="en-US" sz="1800" b="1" cap="none">
                <a:solidFill>
                  <a:schemeClr val="tx1">
                    <a:lumMod val="65000"/>
                    <a:lumOff val="35000"/>
                  </a:schemeClr>
                </a:solidFill>
                <a:latin typeface="Bierstadt" panose="020B0004020202020204" pitchFamily="34" charset="0"/>
              </a:rPr>
              <a:t>Introductions</a:t>
            </a:r>
          </a:p>
          <a:p>
            <a:pPr>
              <a:spcAft>
                <a:spcPts val="1200"/>
              </a:spcAft>
            </a:pPr>
            <a:r>
              <a:rPr lang="en-US" sz="1800" b="1" cap="none">
                <a:solidFill>
                  <a:schemeClr val="tx1">
                    <a:lumMod val="65000"/>
                    <a:lumOff val="35000"/>
                  </a:schemeClr>
                </a:solidFill>
                <a:latin typeface="Bierstadt" panose="020B0004020202020204" pitchFamily="34" charset="0"/>
              </a:rPr>
              <a:t>Day at the Capitol Overview &amp; FAQs</a:t>
            </a:r>
          </a:p>
          <a:p>
            <a:pPr>
              <a:spcAft>
                <a:spcPts val="1200"/>
              </a:spcAft>
            </a:pPr>
            <a:r>
              <a:rPr lang="en-US" sz="1800" b="1" cap="none">
                <a:solidFill>
                  <a:schemeClr val="tx1">
                    <a:lumMod val="65000"/>
                    <a:lumOff val="35000"/>
                  </a:schemeClr>
                </a:solidFill>
                <a:latin typeface="Bierstadt" panose="020B0004020202020204" pitchFamily="34" charset="0"/>
              </a:rPr>
              <a:t>How &amp; Why we ask for your participation</a:t>
            </a:r>
          </a:p>
          <a:p>
            <a:pPr>
              <a:spcAft>
                <a:spcPts val="1200"/>
              </a:spcAft>
            </a:pPr>
            <a:r>
              <a:rPr lang="en-US" sz="1800" b="1">
                <a:solidFill>
                  <a:schemeClr val="tx1">
                    <a:lumMod val="65000"/>
                    <a:lumOff val="35000"/>
                  </a:schemeClr>
                </a:solidFill>
                <a:latin typeface="Bierstadt" panose="020B0004020202020204" pitchFamily="34" charset="0"/>
              </a:rPr>
              <a:t>Tips &amp; Guidance for connecting with legislators</a:t>
            </a:r>
          </a:p>
          <a:p>
            <a:pPr>
              <a:spcAft>
                <a:spcPts val="1200"/>
              </a:spcAft>
            </a:pPr>
            <a:r>
              <a:rPr lang="en-US" sz="1800" b="1" cap="none">
                <a:solidFill>
                  <a:schemeClr val="tx1">
                    <a:lumMod val="65000"/>
                    <a:lumOff val="35000"/>
                  </a:schemeClr>
                </a:solidFill>
                <a:latin typeface="Bierstadt" panose="020B0004020202020204" pitchFamily="34" charset="0"/>
              </a:rPr>
              <a:t>Volunteer Iowa Policy Priorities</a:t>
            </a:r>
          </a:p>
          <a:p>
            <a:pPr>
              <a:spcAft>
                <a:spcPts val="1200"/>
              </a:spcAft>
            </a:pPr>
            <a:r>
              <a:rPr lang="en-US" sz="1800" b="1" cap="none">
                <a:solidFill>
                  <a:schemeClr val="tx1">
                    <a:lumMod val="65000"/>
                    <a:lumOff val="35000"/>
                  </a:schemeClr>
                </a:solidFill>
                <a:latin typeface="Bierstadt" panose="020B0004020202020204" pitchFamily="34" charset="0"/>
              </a:rPr>
              <a:t>Q &amp; A</a:t>
            </a:r>
          </a:p>
        </p:txBody>
      </p:sp>
      <p:graphicFrame>
        <p:nvGraphicFramePr>
          <p:cNvPr id="4" name="Content Placeholder 10">
            <a:extLst>
              <a:ext uri="{FF2B5EF4-FFF2-40B4-BE49-F238E27FC236}">
                <a16:creationId xmlns:a16="http://schemas.microsoft.com/office/drawing/2014/main" id="{E83741D9-E2CF-AA82-CBD2-6DD3BE1B46C6}"/>
              </a:ext>
            </a:extLst>
          </p:cNvPr>
          <p:cNvGraphicFramePr>
            <a:graphicFrameLocks noGrp="1"/>
          </p:cNvGraphicFramePr>
          <p:nvPr>
            <p:ph sz="half" idx="1"/>
            <p:extLst>
              <p:ext uri="{D42A27DB-BD31-4B8C-83A1-F6EECF244321}">
                <p14:modId xmlns:p14="http://schemas.microsoft.com/office/powerpoint/2010/main" val="733156897"/>
              </p:ext>
            </p:extLst>
          </p:nvPr>
        </p:nvGraphicFramePr>
        <p:xfrm>
          <a:off x="4806276" y="1154185"/>
          <a:ext cx="4337724" cy="343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50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868E-8FBF-73BF-DCB4-227AB7F2B88C}"/>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7355DE18-33AA-199A-32C2-2021C5929198}"/>
              </a:ext>
            </a:extLst>
          </p:cNvPr>
          <p:cNvSpPr>
            <a:spLocks noGrp="1"/>
          </p:cNvSpPr>
          <p:nvPr>
            <p:ph type="body" idx="1"/>
          </p:nvPr>
        </p:nvSpPr>
        <p:spPr>
          <a:xfrm>
            <a:off x="3579223" y="1152475"/>
            <a:ext cx="5564777" cy="3416400"/>
          </a:xfrm>
        </p:spPr>
        <p:txBody>
          <a:bodyPr>
            <a:normAutofit fontScale="92500" lnSpcReduction="20000"/>
          </a:bodyPr>
          <a:lstStyle/>
          <a:p>
            <a:pPr marL="139700" indent="0" algn="ctr">
              <a:buNone/>
            </a:pPr>
            <a:r>
              <a:rPr lang="en-US" sz="1300" b="1" cap="none">
                <a:solidFill>
                  <a:schemeClr val="tx1">
                    <a:lumMod val="65000"/>
                    <a:lumOff val="35000"/>
                  </a:schemeClr>
                </a:solidFill>
                <a:effectLst/>
                <a:latin typeface="Bierstadt" panose="020B0004020202020204" pitchFamily="34" charset="0"/>
              </a:rPr>
              <a:t>AmeriCorps Tax Burden</a:t>
            </a:r>
          </a:p>
          <a:p>
            <a:pPr marL="139700" indent="0">
              <a:buNone/>
            </a:pPr>
            <a:r>
              <a:rPr lang="en-US" sz="1300" b="1" cap="none">
                <a:solidFill>
                  <a:schemeClr val="tx1">
                    <a:lumMod val="65000"/>
                    <a:lumOff val="35000"/>
                  </a:schemeClr>
                </a:solidFill>
                <a:effectLst/>
                <a:latin typeface="Bierstadt" panose="020B0004020202020204" pitchFamily="34" charset="0"/>
              </a:rPr>
              <a:t>Legislative Priority: </a:t>
            </a:r>
            <a:r>
              <a:rPr lang="en-US" sz="1300" cap="none">
                <a:solidFill>
                  <a:schemeClr val="tx1">
                    <a:lumMod val="65000"/>
                    <a:lumOff val="35000"/>
                  </a:schemeClr>
                </a:solidFill>
                <a:effectLst/>
                <a:latin typeface="Bierstadt" panose="020B0004020202020204" pitchFamily="34" charset="0"/>
              </a:rPr>
              <a:t>Exempt the AmeriCorps living allowance from state income tax.</a:t>
            </a:r>
          </a:p>
          <a:p>
            <a:pPr marL="139700" indent="0">
              <a:buNone/>
            </a:pPr>
            <a:r>
              <a:rPr lang="en-US" sz="1300" b="1" cap="none">
                <a:solidFill>
                  <a:schemeClr val="tx1">
                    <a:lumMod val="65000"/>
                    <a:lumOff val="35000"/>
                  </a:schemeClr>
                </a:solidFill>
                <a:effectLst/>
                <a:latin typeface="Bierstadt" panose="020B0004020202020204" pitchFamily="34" charset="0"/>
              </a:rPr>
              <a:t>Impact: </a:t>
            </a:r>
            <a:r>
              <a:rPr lang="en-US" sz="1300" cap="none">
                <a:solidFill>
                  <a:schemeClr val="tx1">
                    <a:lumMod val="65000"/>
                    <a:lumOff val="35000"/>
                  </a:schemeClr>
                </a:solidFill>
                <a:effectLst/>
                <a:latin typeface="Bierstadt" panose="020B0004020202020204" pitchFamily="34" charset="0"/>
              </a:rPr>
              <a:t>AmeriCorps members have a tremendous impact, both directly and by leveraging additional volunteers (15,663 in 2022-2023), yet their compensation is little over the poverty level. Removing the income tax burden would help recruit and retain high-quality members. Tax proposals will be considered by the Ways and Means committees.</a:t>
            </a:r>
          </a:p>
          <a:p>
            <a:pPr marL="139700" indent="0">
              <a:buNone/>
            </a:pPr>
            <a:endParaRPr lang="en-US" sz="1300" cap="none">
              <a:solidFill>
                <a:schemeClr val="tx1">
                  <a:lumMod val="65000"/>
                  <a:lumOff val="35000"/>
                </a:schemeClr>
              </a:solidFill>
              <a:effectLst/>
              <a:latin typeface="Bierstadt" panose="020B0004020202020204" pitchFamily="34" charset="0"/>
            </a:endParaRPr>
          </a:p>
          <a:p>
            <a:pPr marL="139700" indent="0">
              <a:buNone/>
            </a:pPr>
            <a:endParaRPr lang="en-US" sz="1300" cap="none">
              <a:solidFill>
                <a:schemeClr val="tx1">
                  <a:lumMod val="65000"/>
                  <a:lumOff val="35000"/>
                </a:schemeClr>
              </a:solidFill>
              <a:effectLst/>
              <a:latin typeface="Bierstadt" panose="020B0004020202020204" pitchFamily="34" charset="0"/>
            </a:endParaRPr>
          </a:p>
          <a:p>
            <a:pPr marL="139700" indent="0" algn="ctr">
              <a:buNone/>
            </a:pPr>
            <a:r>
              <a:rPr lang="en-US" sz="1300" b="1" cap="none">
                <a:solidFill>
                  <a:schemeClr val="tx1">
                    <a:lumMod val="65000"/>
                    <a:lumOff val="35000"/>
                  </a:schemeClr>
                </a:solidFill>
                <a:effectLst/>
                <a:latin typeface="Bierstadt" panose="020B0004020202020204" pitchFamily="34" charset="0"/>
              </a:rPr>
              <a:t>Iowa National Service Corps</a:t>
            </a:r>
          </a:p>
          <a:p>
            <a:pPr marL="139700" indent="0">
              <a:buNone/>
            </a:pPr>
            <a:r>
              <a:rPr lang="en-US" sz="1300" b="1" cap="none">
                <a:solidFill>
                  <a:schemeClr val="tx1">
                    <a:lumMod val="65000"/>
                    <a:lumOff val="35000"/>
                  </a:schemeClr>
                </a:solidFill>
                <a:effectLst/>
                <a:latin typeface="Bierstadt" panose="020B0004020202020204" pitchFamily="34" charset="0"/>
              </a:rPr>
              <a:t>Legislative Priority: </a:t>
            </a:r>
            <a:r>
              <a:rPr lang="en-US" sz="1300" cap="none">
                <a:solidFill>
                  <a:schemeClr val="tx1">
                    <a:lumMod val="65000"/>
                    <a:lumOff val="35000"/>
                  </a:schemeClr>
                </a:solidFill>
                <a:effectLst/>
                <a:latin typeface="Bierstadt" panose="020B0004020202020204" pitchFamily="34" charset="0"/>
              </a:rPr>
              <a:t>Dedicate funding towards expanding the Iowa Reading Corps and/or formalize role of master coaching with AEAs and maintain appropriation for </a:t>
            </a:r>
            <a:r>
              <a:rPr lang="en-US" sz="1300" cap="none" err="1">
                <a:solidFill>
                  <a:schemeClr val="tx1">
                    <a:lumMod val="65000"/>
                    <a:lumOff val="35000"/>
                  </a:schemeClr>
                </a:solidFill>
                <a:effectLst/>
                <a:latin typeface="Bierstadt" panose="020B0004020202020204" pitchFamily="34" charset="0"/>
              </a:rPr>
              <a:t>RefugeeRISE</a:t>
            </a:r>
            <a:r>
              <a:rPr lang="en-US" sz="1300" cap="none">
                <a:solidFill>
                  <a:schemeClr val="tx1">
                    <a:lumMod val="65000"/>
                    <a:lumOff val="35000"/>
                  </a:schemeClr>
                </a:solidFill>
                <a:effectLst/>
                <a:latin typeface="Bierstadt" panose="020B0004020202020204" pitchFamily="34" charset="0"/>
              </a:rPr>
              <a:t> AmeriCorps.</a:t>
            </a:r>
          </a:p>
          <a:p>
            <a:pPr marL="139700" indent="0">
              <a:buNone/>
            </a:pPr>
            <a:r>
              <a:rPr lang="en-US" sz="1300" b="1" cap="none">
                <a:solidFill>
                  <a:schemeClr val="tx1">
                    <a:lumMod val="65000"/>
                    <a:lumOff val="35000"/>
                  </a:schemeClr>
                </a:solidFill>
                <a:effectLst/>
                <a:latin typeface="Bierstadt" panose="020B0004020202020204" pitchFamily="34" charset="0"/>
              </a:rPr>
              <a:t>Impact: </a:t>
            </a:r>
            <a:r>
              <a:rPr lang="en-US" sz="1300" cap="none">
                <a:solidFill>
                  <a:schemeClr val="tx1">
                    <a:lumMod val="65000"/>
                    <a:lumOff val="35000"/>
                  </a:schemeClr>
                </a:solidFill>
                <a:effectLst/>
                <a:latin typeface="Bierstadt" panose="020B0004020202020204" pitchFamily="34" charset="0"/>
              </a:rPr>
              <a:t>The Iowa Reading Corps program has been shown to help struggling students’ progress at 1.5 to 2 times the target rate. Funding and institutional efficiency would help expand the Reading Corps to rural areas.  It is the currently the most cost-effective intervention.</a:t>
            </a:r>
          </a:p>
          <a:p>
            <a:pPr marL="139700" indent="0">
              <a:buNone/>
            </a:pPr>
            <a:endParaRPr lang="en-US" sz="1300" cap="none">
              <a:effectLst/>
            </a:endParaRPr>
          </a:p>
        </p:txBody>
      </p:sp>
      <p:pic>
        <p:nvPicPr>
          <p:cNvPr id="7" name="Picture 6" descr="Logo&#10;&#10;Description automatically generated">
            <a:extLst>
              <a:ext uri="{FF2B5EF4-FFF2-40B4-BE49-F238E27FC236}">
                <a16:creationId xmlns:a16="http://schemas.microsoft.com/office/drawing/2014/main" id="{1476A6DC-3D2A-39F2-7A62-38BD8A6966D7}"/>
              </a:ext>
            </a:extLst>
          </p:cNvPr>
          <p:cNvPicPr>
            <a:picLocks noChangeAspect="1"/>
          </p:cNvPicPr>
          <p:nvPr/>
        </p:nvPicPr>
        <p:blipFill>
          <a:blip r:embed="rId3"/>
          <a:stretch>
            <a:fillRect/>
          </a:stretch>
        </p:blipFill>
        <p:spPr>
          <a:xfrm>
            <a:off x="311700" y="1645919"/>
            <a:ext cx="3173961" cy="2345106"/>
          </a:xfrm>
          <a:prstGeom prst="rect">
            <a:avLst/>
          </a:prstGeom>
        </p:spPr>
      </p:pic>
    </p:spTree>
    <p:extLst>
      <p:ext uri="{BB962C8B-B14F-4D97-AF65-F5344CB8AC3E}">
        <p14:creationId xmlns:p14="http://schemas.microsoft.com/office/powerpoint/2010/main" val="308361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7643-4161-11FB-D13F-7DF5CA955F6F}"/>
              </a:ext>
            </a:extLst>
          </p:cNvPr>
          <p:cNvSpPr>
            <a:spLocks noGrp="1"/>
          </p:cNvSpPr>
          <p:nvPr>
            <p:ph type="title"/>
          </p:nvPr>
        </p:nvSpPr>
        <p:spPr/>
        <p:txBody>
          <a:bodyPr>
            <a:normAutofit fontScale="90000"/>
          </a:bodyPr>
          <a:lstStyle/>
          <a:p>
            <a:endParaRPr lang="en-US"/>
          </a:p>
        </p:txBody>
      </p:sp>
      <p:sp>
        <p:nvSpPr>
          <p:cNvPr id="4" name="Text Placeholder 3">
            <a:extLst>
              <a:ext uri="{FF2B5EF4-FFF2-40B4-BE49-F238E27FC236}">
                <a16:creationId xmlns:a16="http://schemas.microsoft.com/office/drawing/2014/main" id="{70AE173B-3FE2-3433-56C6-914BFC3E3ABD}"/>
              </a:ext>
            </a:extLst>
          </p:cNvPr>
          <p:cNvSpPr>
            <a:spLocks noGrp="1"/>
          </p:cNvSpPr>
          <p:nvPr>
            <p:ph type="body" idx="2"/>
          </p:nvPr>
        </p:nvSpPr>
        <p:spPr>
          <a:xfrm>
            <a:off x="3936274" y="1152475"/>
            <a:ext cx="5207726" cy="3416400"/>
          </a:xfrm>
        </p:spPr>
        <p:txBody>
          <a:bodyPr>
            <a:normAutofit/>
          </a:bodyPr>
          <a:lstStyle/>
          <a:p>
            <a:pPr marL="0" indent="0">
              <a:spcBef>
                <a:spcPts val="0"/>
              </a:spcBef>
              <a:spcAft>
                <a:spcPts val="0"/>
              </a:spcAft>
              <a:buNone/>
            </a:pPr>
            <a:r>
              <a:rPr lang="en-US" sz="1400" b="1" cap="none">
                <a:solidFill>
                  <a:schemeClr val="tx1">
                    <a:lumMod val="65000"/>
                    <a:lumOff val="35000"/>
                  </a:schemeClr>
                </a:solidFill>
                <a:latin typeface="Bierstadt" panose="020B0004020202020204" pitchFamily="34" charset="0"/>
              </a:rPr>
              <a:t>Legislative Priority: </a:t>
            </a:r>
            <a:r>
              <a:rPr lang="en-US" sz="1400" cap="none">
                <a:solidFill>
                  <a:schemeClr val="tx1">
                    <a:lumMod val="65000"/>
                    <a:lumOff val="35000"/>
                  </a:schemeClr>
                </a:solidFill>
                <a:effectLst/>
                <a:latin typeface="Bierstadt" panose="020B0004020202020204" pitchFamily="34" charset="0"/>
                <a:ea typeface="Times New Roman" panose="02020603050405020304" pitchFamily="18" charset="0"/>
              </a:rPr>
              <a:t>Maintain annual funding awarded for program grants in the Health and Human Services appropriations subcommittee (with Iowa Department of Public Health appropriation). </a:t>
            </a:r>
          </a:p>
          <a:p>
            <a:pPr marL="0" indent="0">
              <a:lnSpc>
                <a:spcPct val="114999"/>
              </a:lnSpc>
              <a:buNone/>
            </a:pPr>
            <a:endParaRPr lang="en-US">
              <a:solidFill>
                <a:schemeClr val="tx1">
                  <a:lumMod val="65000"/>
                  <a:lumOff val="35000"/>
                </a:schemeClr>
              </a:solidFill>
              <a:latin typeface="Bierstadt" panose="020B0004020202020204" pitchFamily="34" charset="0"/>
              <a:ea typeface="Calibri" panose="020F0502020204030204" pitchFamily="34" charset="0"/>
            </a:endParaRPr>
          </a:p>
          <a:p>
            <a:pPr marL="0" indent="0">
              <a:spcBef>
                <a:spcPts val="0"/>
              </a:spcBef>
              <a:spcAft>
                <a:spcPts val="0"/>
              </a:spcAft>
              <a:buNone/>
            </a:pPr>
            <a:r>
              <a:rPr lang="en-US" sz="1400" b="1" cap="none">
                <a:solidFill>
                  <a:schemeClr val="tx1">
                    <a:lumMod val="65000"/>
                    <a:lumOff val="35000"/>
                  </a:schemeClr>
                </a:solidFill>
                <a:effectLst/>
                <a:latin typeface="Bierstadt" panose="020B0004020202020204" pitchFamily="34" charset="0"/>
                <a:ea typeface="Calibri" panose="020F0502020204030204" pitchFamily="34" charset="0"/>
              </a:rPr>
              <a:t>Impact: </a:t>
            </a:r>
            <a:r>
              <a:rPr lang="en-US" sz="1400" cap="none">
                <a:solidFill>
                  <a:schemeClr val="tx1">
                    <a:lumMod val="65000"/>
                    <a:lumOff val="35000"/>
                  </a:schemeClr>
                </a:solidFill>
                <a:effectLst/>
                <a:latin typeface="Bierstadt" panose="020B0004020202020204" pitchFamily="34" charset="0"/>
                <a:ea typeface="Calibri" panose="020F0502020204030204" pitchFamily="34" charset="0"/>
              </a:rPr>
              <a:t>State funding supports grants to certified mentoring programs to connect young people with supportive adult relationships and provide specific substance abuse prevention  training. </a:t>
            </a:r>
            <a:r>
              <a:rPr lang="en-US" sz="1400" cap="none">
                <a:solidFill>
                  <a:schemeClr val="tx1">
                    <a:lumMod val="65000"/>
                    <a:lumOff val="35000"/>
                  </a:schemeClr>
                </a:solidFill>
                <a:effectLst/>
                <a:latin typeface="Bierstadt" panose="020B0004020202020204" pitchFamily="34" charset="0"/>
                <a:ea typeface="Calibri" panose="020F0502020204030204" pitchFamily="34" charset="0"/>
                <a:cs typeface="Calibri"/>
              </a:rPr>
              <a:t>Mentoring is an effective evidence-based prevention and intervention strategy with positive effects on school attendance, mental health support, violence prevention, and workforce development.</a:t>
            </a:r>
          </a:p>
          <a:p>
            <a:pPr marL="0" marR="0" indent="0">
              <a:lnSpc>
                <a:spcPct val="115000"/>
              </a:lnSpc>
              <a:spcBef>
                <a:spcPts val="0"/>
              </a:spcBef>
              <a:spcAft>
                <a:spcPts val="0"/>
              </a:spcAft>
              <a:buNone/>
            </a:pPr>
            <a:endParaRPr lang="en-US" sz="1400" cap="none">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400" cap="none">
              <a:cs typeface="Arial"/>
            </a:endParaRPr>
          </a:p>
        </p:txBody>
      </p:sp>
      <p:pic>
        <p:nvPicPr>
          <p:cNvPr id="9" name="Picture 8" descr="Logo, company name&#10;&#10;Description automatically generated">
            <a:extLst>
              <a:ext uri="{FF2B5EF4-FFF2-40B4-BE49-F238E27FC236}">
                <a16:creationId xmlns:a16="http://schemas.microsoft.com/office/drawing/2014/main" id="{4B9C9BF2-8881-8A1D-A73B-9BABBF879DCB}"/>
              </a:ext>
            </a:extLst>
          </p:cNvPr>
          <p:cNvPicPr>
            <a:picLocks noChangeAspect="1"/>
          </p:cNvPicPr>
          <p:nvPr/>
        </p:nvPicPr>
        <p:blipFill>
          <a:blip r:embed="rId3"/>
          <a:stretch>
            <a:fillRect/>
          </a:stretch>
        </p:blipFill>
        <p:spPr>
          <a:xfrm>
            <a:off x="657745" y="1347460"/>
            <a:ext cx="2785406" cy="3026429"/>
          </a:xfrm>
          <a:prstGeom prst="rect">
            <a:avLst/>
          </a:prstGeom>
        </p:spPr>
      </p:pic>
    </p:spTree>
    <p:extLst>
      <p:ext uri="{BB962C8B-B14F-4D97-AF65-F5344CB8AC3E}">
        <p14:creationId xmlns:p14="http://schemas.microsoft.com/office/powerpoint/2010/main" val="281639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7643-4161-11FB-D13F-7DF5CA955F6F}"/>
              </a:ext>
            </a:extLst>
          </p:cNvPr>
          <p:cNvSpPr>
            <a:spLocks noGrp="1"/>
          </p:cNvSpPr>
          <p:nvPr>
            <p:ph type="title"/>
          </p:nvPr>
        </p:nvSpPr>
        <p:spPr/>
        <p:txBody>
          <a:bodyPr>
            <a:normAutofit fontScale="90000"/>
          </a:bodyPr>
          <a:lstStyle/>
          <a:p>
            <a:r>
              <a:rPr lang="en-US" b="1">
                <a:latin typeface="Michroma" panose="020B0604020202020204" charset="0"/>
              </a:rPr>
              <a:t>Thank you!</a:t>
            </a:r>
          </a:p>
        </p:txBody>
      </p:sp>
      <p:sp>
        <p:nvSpPr>
          <p:cNvPr id="3" name="Text Placeholder 2">
            <a:extLst>
              <a:ext uri="{FF2B5EF4-FFF2-40B4-BE49-F238E27FC236}">
                <a16:creationId xmlns:a16="http://schemas.microsoft.com/office/drawing/2014/main" id="{3D80E22C-8AE2-B398-628C-A441F09A2962}"/>
              </a:ext>
            </a:extLst>
          </p:cNvPr>
          <p:cNvSpPr>
            <a:spLocks noGrp="1"/>
          </p:cNvSpPr>
          <p:nvPr>
            <p:ph type="body" idx="1"/>
          </p:nvPr>
        </p:nvSpPr>
        <p:spPr/>
        <p:txBody>
          <a:bodyPr/>
          <a:lstStyle/>
          <a:p>
            <a:pPr marL="139700" indent="0">
              <a:buNone/>
            </a:pPr>
            <a:r>
              <a:rPr lang="en-US" sz="1400" cap="none">
                <a:solidFill>
                  <a:schemeClr val="tx1">
                    <a:lumMod val="65000"/>
                    <a:lumOff val="35000"/>
                  </a:schemeClr>
                </a:solidFill>
                <a:latin typeface="Bierstadt" panose="020B0004020202020204" pitchFamily="34" charset="0"/>
              </a:rPr>
              <a:t>If you have further questions, contact Volunteer Iowa staff: </a:t>
            </a:r>
          </a:p>
          <a:p>
            <a:pPr marL="139700" indent="0">
              <a:buNone/>
            </a:pPr>
            <a:r>
              <a:rPr lang="en-US" cap="none">
                <a:solidFill>
                  <a:schemeClr val="tx1">
                    <a:lumMod val="65000"/>
                    <a:lumOff val="35000"/>
                  </a:schemeClr>
                </a:solidFill>
                <a:latin typeface="Bierstadt" panose="020B0004020202020204" pitchFamily="34" charset="0"/>
                <a:hlinkClick r:id="rId3">
                  <a:extLst>
                    <a:ext uri="{A12FA001-AC4F-418D-AE19-62706E023703}">
                      <ahyp:hlinkClr xmlns:ahyp="http://schemas.microsoft.com/office/drawing/2018/hyperlinkcolor" val="tx"/>
                    </a:ext>
                  </a:extLst>
                </a:hlinkClick>
              </a:rPr>
              <a:t>info@volunteeriowa.org</a:t>
            </a:r>
            <a:r>
              <a:rPr lang="en-US" cap="none">
                <a:solidFill>
                  <a:schemeClr val="tx1">
                    <a:lumMod val="65000"/>
                    <a:lumOff val="35000"/>
                  </a:schemeClr>
                </a:solidFill>
                <a:latin typeface="Bierstadt" panose="020B0004020202020204" pitchFamily="34" charset="0"/>
              </a:rPr>
              <a:t> </a:t>
            </a:r>
            <a:endParaRPr lang="en-US" cap="none">
              <a:solidFill>
                <a:schemeClr val="tx1">
                  <a:lumMod val="65000"/>
                  <a:lumOff val="35000"/>
                </a:schemeClr>
              </a:solidFill>
              <a:effectLst>
                <a:glow rad="38100">
                  <a:prstClr val="black">
                    <a:lumMod val="50000"/>
                    <a:lumOff val="50000"/>
                    <a:alpha val="20000"/>
                  </a:prstClr>
                </a:glow>
                <a:outerShdw blurRad="44450" dist="12700" dir="13860000" algn="tl" rotWithShape="0">
                  <a:srgbClr val="000000">
                    <a:alpha val="20000"/>
                  </a:srgbClr>
                </a:outerShdw>
              </a:effectLst>
              <a:latin typeface="Bierstadt" panose="020B0004020202020204" pitchFamily="34" charset="0"/>
            </a:endParaRPr>
          </a:p>
          <a:p>
            <a:pPr marL="139700" indent="0">
              <a:buNone/>
            </a:pPr>
            <a:r>
              <a:rPr lang="en-US" cap="none">
                <a:solidFill>
                  <a:schemeClr val="tx1">
                    <a:lumMod val="65000"/>
                    <a:lumOff val="35000"/>
                  </a:schemeClr>
                </a:solidFill>
                <a:latin typeface="Bierstadt" panose="020B0004020202020204" pitchFamily="34" charset="0"/>
              </a:rPr>
              <a:t>1.800.308.5987</a:t>
            </a:r>
            <a:endParaRPr lang="en-US" cap="none">
              <a:solidFill>
                <a:schemeClr val="tx1">
                  <a:lumMod val="65000"/>
                  <a:lumOff val="35000"/>
                </a:schemeClr>
              </a:solidFill>
              <a:effectLst>
                <a:glow rad="38100">
                  <a:prstClr val="black">
                    <a:lumMod val="50000"/>
                    <a:lumOff val="50000"/>
                    <a:alpha val="20000"/>
                  </a:prstClr>
                </a:glow>
                <a:outerShdw blurRad="44450" dist="12700" dir="13860000" algn="tl" rotWithShape="0">
                  <a:srgbClr val="000000">
                    <a:alpha val="20000"/>
                  </a:srgbClr>
                </a:outerShdw>
              </a:effectLst>
              <a:latin typeface="Bierstadt" panose="020B0004020202020204" pitchFamily="34" charset="0"/>
            </a:endParaRPr>
          </a:p>
          <a:p>
            <a:pPr marL="139700" indent="0">
              <a:buNone/>
            </a:pPr>
            <a:endParaRPr lang="en-US"/>
          </a:p>
        </p:txBody>
      </p:sp>
      <p:sp>
        <p:nvSpPr>
          <p:cNvPr id="7" name="Text Placeholder 6">
            <a:extLst>
              <a:ext uri="{FF2B5EF4-FFF2-40B4-BE49-F238E27FC236}">
                <a16:creationId xmlns:a16="http://schemas.microsoft.com/office/drawing/2014/main" id="{3D93846A-3CCD-5981-E355-00A6BF0DEB20}"/>
              </a:ext>
            </a:extLst>
          </p:cNvPr>
          <p:cNvSpPr>
            <a:spLocks noGrp="1"/>
          </p:cNvSpPr>
          <p:nvPr>
            <p:ph type="body" idx="2"/>
          </p:nvPr>
        </p:nvSpPr>
        <p:spPr/>
        <p:txBody>
          <a:bodyPr/>
          <a:lstStyle/>
          <a:p>
            <a:endParaRPr lang="en-US"/>
          </a:p>
        </p:txBody>
      </p:sp>
      <p:pic>
        <p:nvPicPr>
          <p:cNvPr id="8" name="Picture 7">
            <a:extLst>
              <a:ext uri="{FF2B5EF4-FFF2-40B4-BE49-F238E27FC236}">
                <a16:creationId xmlns:a16="http://schemas.microsoft.com/office/drawing/2014/main" id="{87AF1099-72B0-C383-32C9-F73B455B393E}"/>
              </a:ext>
            </a:extLst>
          </p:cNvPr>
          <p:cNvPicPr>
            <a:picLocks noChangeAspect="1"/>
          </p:cNvPicPr>
          <p:nvPr/>
        </p:nvPicPr>
        <p:blipFill>
          <a:blip r:embed="rId4"/>
          <a:stretch>
            <a:fillRect/>
          </a:stretch>
        </p:blipFill>
        <p:spPr>
          <a:xfrm>
            <a:off x="4503351" y="0"/>
            <a:ext cx="4657997" cy="4640787"/>
          </a:xfrm>
          <a:prstGeom prst="rect">
            <a:avLst/>
          </a:prstGeom>
        </p:spPr>
      </p:pic>
    </p:spTree>
    <p:extLst>
      <p:ext uri="{BB962C8B-B14F-4D97-AF65-F5344CB8AC3E}">
        <p14:creationId xmlns:p14="http://schemas.microsoft.com/office/powerpoint/2010/main" val="321855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7014-EEAE-4971-A4AC-E3211E3CAAF0}"/>
              </a:ext>
            </a:extLst>
          </p:cNvPr>
          <p:cNvSpPr>
            <a:spLocks noGrp="1"/>
          </p:cNvSpPr>
          <p:nvPr>
            <p:ph type="title"/>
          </p:nvPr>
        </p:nvSpPr>
        <p:spPr/>
        <p:txBody>
          <a:bodyPr>
            <a:normAutofit fontScale="90000"/>
          </a:bodyPr>
          <a:lstStyle/>
          <a:p>
            <a:r>
              <a:rPr lang="en-US"/>
              <a:t>Video</a:t>
            </a:r>
          </a:p>
        </p:txBody>
      </p:sp>
      <p:sp>
        <p:nvSpPr>
          <p:cNvPr id="3" name="Text Placeholder 2">
            <a:extLst>
              <a:ext uri="{FF2B5EF4-FFF2-40B4-BE49-F238E27FC236}">
                <a16:creationId xmlns:a16="http://schemas.microsoft.com/office/drawing/2014/main" id="{C2F3E504-D8CC-4753-B6D7-3E343E2B4E4B}"/>
              </a:ext>
            </a:extLst>
          </p:cNvPr>
          <p:cNvSpPr>
            <a:spLocks noGrp="1"/>
          </p:cNvSpPr>
          <p:nvPr>
            <p:ph type="body" idx="1"/>
          </p:nvPr>
        </p:nvSpPr>
        <p:spPr/>
        <p:txBody>
          <a:bodyPr/>
          <a:lstStyle/>
          <a:p>
            <a:endParaRPr lang="en-US"/>
          </a:p>
        </p:txBody>
      </p:sp>
      <p:pic>
        <p:nvPicPr>
          <p:cNvPr id="5" name="Online Media 4" title="Day at the Capitol">
            <a:hlinkClick r:id="" action="ppaction://media"/>
            <a:extLst>
              <a:ext uri="{FF2B5EF4-FFF2-40B4-BE49-F238E27FC236}">
                <a16:creationId xmlns:a16="http://schemas.microsoft.com/office/drawing/2014/main" id="{14DB2648-BDFC-4C62-89F1-3F6C516A7296}"/>
              </a:ext>
            </a:extLst>
          </p:cNvPr>
          <p:cNvPicPr>
            <a:picLocks noRot="1" noChangeAspect="1"/>
          </p:cNvPicPr>
          <p:nvPr>
            <a:videoFile r:link="rId1"/>
          </p:nvPr>
        </p:nvPicPr>
        <p:blipFill>
          <a:blip r:embed="rId4"/>
          <a:stretch>
            <a:fillRect/>
          </a:stretch>
        </p:blipFill>
        <p:spPr>
          <a:xfrm>
            <a:off x="311700" y="220805"/>
            <a:ext cx="8321927" cy="4701889"/>
          </a:xfrm>
          <a:prstGeom prst="rect">
            <a:avLst/>
          </a:prstGeom>
        </p:spPr>
      </p:pic>
    </p:spTree>
    <p:extLst>
      <p:ext uri="{BB962C8B-B14F-4D97-AF65-F5344CB8AC3E}">
        <p14:creationId xmlns:p14="http://schemas.microsoft.com/office/powerpoint/2010/main" val="30824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Day at the Capitol Overview</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prstGeom prst="rect">
            <a:avLst/>
          </a:prstGeom>
          <a:noFill/>
          <a:ln>
            <a:noFill/>
          </a:ln>
        </p:spPr>
        <p:txBody>
          <a:bodyPr spcFirstLastPara="1" wrap="square" lIns="91425" tIns="91425" rIns="91425" bIns="91425" anchor="t" anchorCtr="0">
            <a:normAutofit fontScale="85000" lnSpcReduction="20000"/>
          </a:bodyPr>
          <a:lstStyle/>
          <a:p>
            <a:pPr marL="0" indent="0">
              <a:buNone/>
            </a:pPr>
            <a:r>
              <a:rPr lang="en-US" sz="1800" b="1" cap="none">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What: </a:t>
            </a:r>
            <a:r>
              <a:rPr lang="en-US" sz="1800" cap="none">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participants meet in person or virtually with legislators to educate and engage them with the mission and policy initiatives of Volunteer Iowa.</a:t>
            </a:r>
          </a:p>
          <a:p>
            <a:pPr marL="0" indent="0">
              <a:buNone/>
            </a:pPr>
            <a:endParaRPr lang="en-US" sz="1800" cap="none">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endParaRPr>
          </a:p>
          <a:p>
            <a:pPr marL="0" indent="0">
              <a:buNone/>
            </a:pPr>
            <a:r>
              <a:rPr lang="en-US" sz="1800" b="1" cap="none">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Why?</a:t>
            </a:r>
          </a:p>
          <a:p>
            <a:r>
              <a:rPr lang="en-US" sz="1800" cap="none">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Highlight the importance of service &amp; volunteering in Iowa</a:t>
            </a:r>
          </a:p>
          <a:p>
            <a:r>
              <a:rPr lang="en-US" sz="1800" cap="none">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Build legislators’ awareness of policy issues important for expanding our sector</a:t>
            </a:r>
          </a:p>
          <a:p>
            <a:r>
              <a:rPr lang="en-US" sz="1800" cap="none">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Provide a venue for Volunteer Iowa programs to connect with their local legislators</a:t>
            </a:r>
          </a:p>
        </p:txBody>
      </p:sp>
      <p:sp>
        <p:nvSpPr>
          <p:cNvPr id="3" name="Text Placeholder 2">
            <a:extLst>
              <a:ext uri="{FF2B5EF4-FFF2-40B4-BE49-F238E27FC236}">
                <a16:creationId xmlns:a16="http://schemas.microsoft.com/office/drawing/2014/main" id="{2EFDB3F4-88C3-1CA1-AC25-03A6FC2AB48A}"/>
              </a:ext>
            </a:extLst>
          </p:cNvPr>
          <p:cNvSpPr>
            <a:spLocks noGrp="1"/>
          </p:cNvSpPr>
          <p:nvPr>
            <p:ph type="body" idx="2"/>
          </p:nvPr>
        </p:nvSpPr>
        <p:spPr/>
        <p:txBody>
          <a:bodyPr/>
          <a:lstStyle/>
          <a:p>
            <a:endParaRPr lang="en-US"/>
          </a:p>
        </p:txBody>
      </p:sp>
      <p:pic>
        <p:nvPicPr>
          <p:cNvPr id="6" name="Content Placeholder 6">
            <a:extLst>
              <a:ext uri="{FF2B5EF4-FFF2-40B4-BE49-F238E27FC236}">
                <a16:creationId xmlns:a16="http://schemas.microsoft.com/office/drawing/2014/main" id="{26A4A0C1-6305-55D1-07B8-303DEB7F08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25" t="4988" r="8319"/>
          <a:stretch/>
        </p:blipFill>
        <p:spPr>
          <a:xfrm>
            <a:off x="4757738" y="1152475"/>
            <a:ext cx="4386262" cy="3423424"/>
          </a:xfrm>
          <a:prstGeom prst="rect">
            <a:avLst/>
          </a:prstGeom>
          <a:noFill/>
          <a:ln>
            <a:noFill/>
          </a:ln>
        </p:spPr>
      </p:pic>
    </p:spTree>
    <p:extLst>
      <p:ext uri="{BB962C8B-B14F-4D97-AF65-F5344CB8AC3E}">
        <p14:creationId xmlns:p14="http://schemas.microsoft.com/office/powerpoint/2010/main" val="213809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When and Who</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xfrm>
            <a:off x="1" y="1152475"/>
            <a:ext cx="4571999" cy="2449707"/>
          </a:xfrm>
          <a:prstGeom prst="rect">
            <a:avLst/>
          </a:prstGeom>
          <a:noFill/>
          <a:ln>
            <a:noFill/>
          </a:ln>
        </p:spPr>
        <p:txBody>
          <a:bodyPr spcFirstLastPara="1" wrap="square" lIns="91425" tIns="91425" rIns="91425" bIns="91425" anchor="t" anchorCtr="0">
            <a:normAutofit fontScale="77500" lnSpcReduction="20000"/>
          </a:bodyPr>
          <a:lstStyle/>
          <a:p>
            <a:pPr marL="0" indent="0" algn="ctr">
              <a:buNone/>
            </a:pPr>
            <a:r>
              <a:rPr lang="en-US" sz="1800" b="1"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February 1, 2024</a:t>
            </a:r>
          </a:p>
          <a:p>
            <a:pPr marL="0" indent="0" algn="ctr">
              <a:buNone/>
            </a:pPr>
            <a:r>
              <a:rPr lang="en-US" sz="1800" b="1"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11 am-1 </a:t>
            </a:r>
            <a:r>
              <a:rPr lang="en-US" sz="1800" b="1"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pm</a:t>
            </a:r>
            <a:r>
              <a:rPr lang="en-US" sz="1800" b="1"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 </a:t>
            </a:r>
          </a:p>
          <a:p>
            <a:pPr marL="0" indent="0" algn="ctr">
              <a:buNone/>
            </a:pPr>
            <a:r>
              <a:rPr lang="en-US" sz="1800" b="1"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Volunteer Iowa Table in South Rotunda</a:t>
            </a:r>
          </a:p>
          <a:p>
            <a:pPr marL="0" indent="0" algn="ctr">
              <a:buNone/>
            </a:pPr>
            <a:r>
              <a:rPr lang="en-US" sz="1800" b="1"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 </a:t>
            </a:r>
          </a:p>
          <a:p>
            <a:pPr marL="285750" indent="-285750"/>
            <a:r>
              <a:rPr lang="en-US" sz="1800"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Meetings with legislators can take place throughout the day, as convenient for you and your elected officials</a:t>
            </a:r>
          </a:p>
          <a:p>
            <a:pPr marL="285750" indent="-285750"/>
            <a:r>
              <a:rPr lang="en-US" sz="1800"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Unable to attend in person? Schedule a phone call or virtual meeting</a:t>
            </a:r>
          </a:p>
          <a:p>
            <a:pPr marL="285750" indent="-285750"/>
            <a:r>
              <a:rPr lang="en-US" sz="1800" cap="none" dirty="0">
                <a:solidFill>
                  <a:schemeClr val="tx1">
                    <a:lumMod val="65000"/>
                    <a:lumOff val="35000"/>
                  </a:schemeClr>
                </a:solidFill>
                <a:effectLst>
                  <a:glow rad="38100">
                    <a:schemeClr val="bg1">
                      <a:lumMod val="50000"/>
                      <a:lumOff val="50000"/>
                      <a:alpha val="20000"/>
                    </a:schemeClr>
                  </a:glow>
                </a:effectLst>
                <a:latin typeface="Bierstadt" panose="020B0004020202020204" pitchFamily="34" charset="0"/>
              </a:rPr>
              <a:t>This is only ONE contact in relationship building with your legislator</a:t>
            </a:r>
          </a:p>
          <a:p>
            <a:pPr marL="0" indent="0">
              <a:buNone/>
            </a:pPr>
            <a:endParaRPr lang="en-US" sz="1800" cap="none" dirty="0">
              <a:effectLst>
                <a:glow rad="38100">
                  <a:schemeClr val="bg1">
                    <a:lumMod val="50000"/>
                    <a:lumOff val="50000"/>
                    <a:alpha val="20000"/>
                  </a:schemeClr>
                </a:glow>
              </a:effectLst>
            </a:endParaRPr>
          </a:p>
        </p:txBody>
      </p:sp>
      <p:sp>
        <p:nvSpPr>
          <p:cNvPr id="3" name="Text Placeholder 2">
            <a:extLst>
              <a:ext uri="{FF2B5EF4-FFF2-40B4-BE49-F238E27FC236}">
                <a16:creationId xmlns:a16="http://schemas.microsoft.com/office/drawing/2014/main" id="{2EFDB3F4-88C3-1CA1-AC25-03A6FC2AB48A}"/>
              </a:ext>
            </a:extLst>
          </p:cNvPr>
          <p:cNvSpPr>
            <a:spLocks noGrp="1"/>
          </p:cNvSpPr>
          <p:nvPr>
            <p:ph type="body" idx="2"/>
          </p:nvPr>
        </p:nvSpPr>
        <p:spPr/>
        <p:txBody>
          <a:bodyPr/>
          <a:lstStyle/>
          <a:p>
            <a:endParaRPr lang="en-US"/>
          </a:p>
        </p:txBody>
      </p:sp>
      <p:sp>
        <p:nvSpPr>
          <p:cNvPr id="4" name="TextBox 3">
            <a:extLst>
              <a:ext uri="{FF2B5EF4-FFF2-40B4-BE49-F238E27FC236}">
                <a16:creationId xmlns:a16="http://schemas.microsoft.com/office/drawing/2014/main" id="{28EC332E-386A-ECF6-C10B-9FD4ECA2FEE2}"/>
              </a:ext>
            </a:extLst>
          </p:cNvPr>
          <p:cNvSpPr txBox="1"/>
          <p:nvPr/>
        </p:nvSpPr>
        <p:spPr>
          <a:xfrm>
            <a:off x="1" y="3853786"/>
            <a:ext cx="4571999" cy="6463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spc="50">
                <a:ln w="0">
                  <a:noFill/>
                </a:ln>
                <a:solidFill>
                  <a:schemeClr val="bg2"/>
                </a:solidFill>
                <a:effectLst>
                  <a:innerShdw blurRad="63500" dist="50800" dir="13500000">
                    <a:srgbClr val="000000">
                      <a:alpha val="50000"/>
                    </a:srgbClr>
                  </a:innerShdw>
                </a:effectLst>
                <a:latin typeface="Bierstadt" panose="020B0004020202020204" pitchFamily="34" charset="0"/>
              </a:rPr>
              <a:t>WHO SHOULD PARTICIPATE: Any staff member, participant, or supporter of your program who can speak to the value of Volunteer Iowa to your program or organization.</a:t>
            </a:r>
          </a:p>
        </p:txBody>
      </p:sp>
      <p:pic>
        <p:nvPicPr>
          <p:cNvPr id="7" name="Picture 6">
            <a:extLst>
              <a:ext uri="{FF2B5EF4-FFF2-40B4-BE49-F238E27FC236}">
                <a16:creationId xmlns:a16="http://schemas.microsoft.com/office/drawing/2014/main" id="{D5ABECCE-8197-C082-9EA0-0F907284F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152475"/>
            <a:ext cx="4711373" cy="3416400"/>
          </a:xfrm>
          <a:prstGeom prst="rect">
            <a:avLst/>
          </a:prstGeom>
        </p:spPr>
      </p:pic>
      <p:sp>
        <p:nvSpPr>
          <p:cNvPr id="8" name="TextBox 7">
            <a:extLst>
              <a:ext uri="{FF2B5EF4-FFF2-40B4-BE49-F238E27FC236}">
                <a16:creationId xmlns:a16="http://schemas.microsoft.com/office/drawing/2014/main" id="{5E4CFC40-8CE9-AAB6-11CB-C3DA8DFDBC85}"/>
              </a:ext>
            </a:extLst>
          </p:cNvPr>
          <p:cNvSpPr txBox="1"/>
          <p:nvPr/>
        </p:nvSpPr>
        <p:spPr>
          <a:xfrm>
            <a:off x="1477926" y="3370511"/>
            <a:ext cx="1616149" cy="408623"/>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800" u="sng">
                <a:solidFill>
                  <a:srgbClr val="0563C1"/>
                </a:solidFill>
                <a:effectLst/>
                <a:latin typeface="Calibri" panose="020F0502020204030204" pitchFamily="34" charset="0"/>
                <a:ea typeface="Calibri" panose="020F0502020204030204" pitchFamily="34" charset="0"/>
                <a:hlinkClick r:id="rId4"/>
              </a:rPr>
              <a:t>Register here!</a:t>
            </a:r>
            <a:endParaRPr lang="en-US"/>
          </a:p>
        </p:txBody>
      </p:sp>
    </p:spTree>
    <p:extLst>
      <p:ext uri="{BB962C8B-B14F-4D97-AF65-F5344CB8AC3E}">
        <p14:creationId xmlns:p14="http://schemas.microsoft.com/office/powerpoint/2010/main" val="360688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buSzPct val="111111"/>
            </a:pPr>
            <a:r>
              <a:rPr lang="en-US" b="1">
                <a:latin typeface="Michroma"/>
                <a:ea typeface="Michroma"/>
                <a:cs typeface="Michroma"/>
                <a:sym typeface="Michroma"/>
              </a:rPr>
              <a:t>Why take part at the Day at the Capitol?</a:t>
            </a:r>
            <a:br>
              <a:rPr lang="en-US" sz="2800" b="1">
                <a:latin typeface="Michroma"/>
                <a:ea typeface="Michroma"/>
                <a:cs typeface="Michroma"/>
                <a:sym typeface="Michroma"/>
              </a:rPr>
            </a:br>
            <a:endParaRPr/>
          </a:p>
        </p:txBody>
      </p:sp>
      <p:sp>
        <p:nvSpPr>
          <p:cNvPr id="101" name="Google Shape;101;p25"/>
          <p:cNvSpPr txBox="1">
            <a:spLocks noGrp="1"/>
          </p:cNvSpPr>
          <p:nvPr>
            <p:ph type="body" idx="1"/>
          </p:nvPr>
        </p:nvSpPr>
        <p:spPr>
          <a:xfrm>
            <a:off x="311700" y="1450427"/>
            <a:ext cx="3999900" cy="3118447"/>
          </a:xfrm>
          <a:prstGeom prst="rect">
            <a:avLst/>
          </a:prstGeom>
          <a:noFill/>
          <a:ln>
            <a:noFill/>
          </a:ln>
        </p:spPr>
        <p:txBody>
          <a:bodyPr spcFirstLastPara="1" wrap="square" lIns="91425" tIns="91425" rIns="91425" bIns="91425" anchor="t" anchorCtr="0">
            <a:normAutofit fontScale="92500"/>
          </a:bodyPr>
          <a:lstStyle/>
          <a:p>
            <a:pPr marL="285750" indent="-285750">
              <a:spcAft>
                <a:spcPts val="1200"/>
              </a:spcAft>
              <a:buFont typeface="Arial" panose="020B0604020202020204" pitchFamily="34" charset="0"/>
              <a:buChar char="•"/>
            </a:pPr>
            <a:r>
              <a:rPr lang="en-US" sz="1800" b="1">
                <a:solidFill>
                  <a:schemeClr val="tx1">
                    <a:lumMod val="65000"/>
                    <a:lumOff val="35000"/>
                  </a:schemeClr>
                </a:solidFill>
                <a:latin typeface="Bierstadt" panose="020B0004020202020204" pitchFamily="34" charset="0"/>
              </a:rPr>
              <a:t>If YOU don’t share your priorities with legislators, who will? </a:t>
            </a:r>
          </a:p>
          <a:p>
            <a:pPr marL="285750" indent="-285750">
              <a:spcAft>
                <a:spcPts val="1200"/>
              </a:spcAft>
              <a:buFont typeface="Arial" panose="020B0604020202020204" pitchFamily="34" charset="0"/>
              <a:buChar char="•"/>
            </a:pPr>
            <a:r>
              <a:rPr lang="en-US" sz="1800">
                <a:solidFill>
                  <a:schemeClr val="tx1">
                    <a:lumMod val="65000"/>
                    <a:lumOff val="35000"/>
                  </a:schemeClr>
                </a:solidFill>
                <a:latin typeface="Bierstadt" panose="020B0004020202020204" pitchFamily="34" charset="0"/>
              </a:rPr>
              <a:t>Advocacy is one of the most important methods for organizations to help achieve results</a:t>
            </a:r>
          </a:p>
          <a:p>
            <a:pPr marL="285750" indent="-285750">
              <a:spcAft>
                <a:spcPts val="1200"/>
              </a:spcAft>
              <a:buFont typeface="Arial" panose="020B0604020202020204" pitchFamily="34" charset="0"/>
              <a:buChar char="•"/>
            </a:pPr>
            <a:r>
              <a:rPr lang="en-US" sz="1800">
                <a:solidFill>
                  <a:schemeClr val="tx1">
                    <a:lumMod val="65000"/>
                    <a:lumOff val="35000"/>
                  </a:schemeClr>
                </a:solidFill>
                <a:latin typeface="Bierstadt" panose="020B0004020202020204" pitchFamily="34" charset="0"/>
              </a:rPr>
              <a:t>Legislators need to understand your organization and your issues/clients to make good policy decisions</a:t>
            </a:r>
          </a:p>
        </p:txBody>
      </p:sp>
      <p:sp>
        <p:nvSpPr>
          <p:cNvPr id="3" name="Text Placeholder 2">
            <a:extLst>
              <a:ext uri="{FF2B5EF4-FFF2-40B4-BE49-F238E27FC236}">
                <a16:creationId xmlns:a16="http://schemas.microsoft.com/office/drawing/2014/main" id="{2EFDB3F4-88C3-1CA1-AC25-03A6FC2AB48A}"/>
              </a:ext>
            </a:extLst>
          </p:cNvPr>
          <p:cNvSpPr>
            <a:spLocks noGrp="1"/>
          </p:cNvSpPr>
          <p:nvPr>
            <p:ph type="body" idx="2"/>
          </p:nvPr>
        </p:nvSpPr>
        <p:spPr/>
        <p:txBody>
          <a:bodyPr/>
          <a:lstStyle/>
          <a:p>
            <a:endParaRPr lang="en-US"/>
          </a:p>
        </p:txBody>
      </p:sp>
      <p:pic>
        <p:nvPicPr>
          <p:cNvPr id="2" name="Picture 1">
            <a:extLst>
              <a:ext uri="{FF2B5EF4-FFF2-40B4-BE49-F238E27FC236}">
                <a16:creationId xmlns:a16="http://schemas.microsoft.com/office/drawing/2014/main" id="{C5385EF6-41B7-17E3-220E-4895180625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39" r="4992"/>
          <a:stretch/>
        </p:blipFill>
        <p:spPr>
          <a:xfrm>
            <a:off x="4400184" y="1152475"/>
            <a:ext cx="4743816" cy="3416400"/>
          </a:xfrm>
          <a:prstGeom prst="rect">
            <a:avLst/>
          </a:prstGeom>
        </p:spPr>
      </p:pic>
    </p:spTree>
    <p:extLst>
      <p:ext uri="{BB962C8B-B14F-4D97-AF65-F5344CB8AC3E}">
        <p14:creationId xmlns:p14="http://schemas.microsoft.com/office/powerpoint/2010/main" val="13328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4" name="Title 3">
            <a:extLst>
              <a:ext uri="{FF2B5EF4-FFF2-40B4-BE49-F238E27FC236}">
                <a16:creationId xmlns:a16="http://schemas.microsoft.com/office/drawing/2014/main" id="{D33190EB-04F1-BAB0-9889-B3383FC8789D}"/>
              </a:ext>
            </a:extLst>
          </p:cNvPr>
          <p:cNvSpPr>
            <a:spLocks noGrp="1"/>
          </p:cNvSpPr>
          <p:nvPr>
            <p:ph type="title"/>
          </p:nvPr>
        </p:nvSpPr>
        <p:spPr/>
        <p:txBody>
          <a:bodyPr>
            <a:normAutofit fontScale="90000"/>
          </a:bodyPr>
          <a:lstStyle/>
          <a:p>
            <a:r>
              <a:rPr lang="en-US" b="1">
                <a:latin typeface="Michroma" panose="020B0604020202020204" charset="0"/>
              </a:rPr>
              <a:t>Your Role as a Participant</a:t>
            </a:r>
          </a:p>
        </p:txBody>
      </p:sp>
      <p:sp>
        <p:nvSpPr>
          <p:cNvPr id="5" name="Text Placeholder 4">
            <a:extLst>
              <a:ext uri="{FF2B5EF4-FFF2-40B4-BE49-F238E27FC236}">
                <a16:creationId xmlns:a16="http://schemas.microsoft.com/office/drawing/2014/main" id="{D30F958E-CA9C-EC3F-21A8-8B1EC77AC144}"/>
              </a:ext>
            </a:extLst>
          </p:cNvPr>
          <p:cNvSpPr>
            <a:spLocks noGrp="1"/>
          </p:cNvSpPr>
          <p:nvPr>
            <p:ph type="body" idx="1"/>
          </p:nvPr>
        </p:nvSpPr>
        <p:spPr>
          <a:xfrm>
            <a:off x="311700" y="1290059"/>
            <a:ext cx="8451300" cy="1771219"/>
          </a:xfrm>
        </p:spPr>
        <p:txBody>
          <a:bodyPr>
            <a:normAutofit/>
          </a:bodyPr>
          <a:lstStyle/>
          <a:p>
            <a:pPr marL="114300" indent="0">
              <a:buNone/>
            </a:pPr>
            <a:r>
              <a:rPr lang="en-US" sz="1400" b="1">
                <a:solidFill>
                  <a:schemeClr val="tx1">
                    <a:lumMod val="65000"/>
                    <a:lumOff val="35000"/>
                  </a:schemeClr>
                </a:solidFill>
                <a:latin typeface="Bierstadt" panose="020B0004020202020204" pitchFamily="34" charset="0"/>
              </a:rPr>
              <a:t>Before Feb 1:</a:t>
            </a:r>
          </a:p>
          <a:p>
            <a:pPr>
              <a:lnSpc>
                <a:spcPct val="114999"/>
              </a:lnSpc>
            </a:pPr>
            <a:r>
              <a:rPr lang="en-US" sz="1400" cap="none">
                <a:solidFill>
                  <a:schemeClr val="tx1">
                    <a:lumMod val="65000"/>
                    <a:lumOff val="35000"/>
                  </a:schemeClr>
                </a:solidFill>
                <a:latin typeface="Bierstadt" panose="020B0004020202020204" pitchFamily="34" charset="0"/>
              </a:rPr>
              <a:t>Set up in-person, phone, or video meetings in advance of the day: </a:t>
            </a:r>
            <a:r>
              <a:rPr lang="en-US" sz="1400" cap="none">
                <a:solidFill>
                  <a:schemeClr val="accent5"/>
                </a:solidFill>
                <a:latin typeface="Bierstadt" panose="020B0004020202020204" pitchFamily="34" charset="0"/>
                <a:hlinkClick r:id="rId3">
                  <a:extLst>
                    <a:ext uri="{A12FA001-AC4F-418D-AE19-62706E023703}">
                      <ahyp:hlinkClr xmlns:ahyp="http://schemas.microsoft.com/office/drawing/2018/hyperlinkcolor" val="tx"/>
                    </a:ext>
                  </a:extLst>
                </a:hlinkClick>
              </a:rPr>
              <a:t>https://www.legis.iowa.gov/legislators/find</a:t>
            </a:r>
            <a:endParaRPr lang="en-US" sz="1400" cap="none">
              <a:solidFill>
                <a:schemeClr val="accent5"/>
              </a:solidFill>
              <a:latin typeface="Bierstadt" panose="020B0004020202020204" pitchFamily="34" charset="0"/>
            </a:endParaRPr>
          </a:p>
          <a:p>
            <a:pPr>
              <a:lnSpc>
                <a:spcPct val="114999"/>
              </a:lnSpc>
            </a:pPr>
            <a:r>
              <a:rPr lang="en-US" sz="1400" cap="none">
                <a:solidFill>
                  <a:schemeClr val="tx1">
                    <a:lumMod val="65000"/>
                    <a:lumOff val="35000"/>
                  </a:schemeClr>
                </a:solidFill>
                <a:latin typeface="Bierstadt" panose="020B0004020202020204" pitchFamily="34" charset="0"/>
              </a:rPr>
              <a:t>Reserve a program table </a:t>
            </a:r>
            <a:r>
              <a:rPr lang="en-US" sz="1400">
                <a:solidFill>
                  <a:schemeClr val="tx1">
                    <a:lumMod val="65000"/>
                    <a:lumOff val="35000"/>
                  </a:schemeClr>
                </a:solidFill>
                <a:latin typeface="Bierstadt" panose="020B0004020202020204" pitchFamily="34" charset="0"/>
              </a:rPr>
              <a:t>with Volunteer Iowa</a:t>
            </a:r>
            <a:endParaRPr lang="en-US" sz="1400" cap="none">
              <a:solidFill>
                <a:schemeClr val="tx1">
                  <a:lumMod val="65000"/>
                  <a:lumOff val="35000"/>
                </a:schemeClr>
              </a:solidFill>
              <a:latin typeface="Bierstadt" panose="020B0004020202020204" pitchFamily="34" charset="0"/>
            </a:endParaRPr>
          </a:p>
          <a:p>
            <a:r>
              <a:rPr lang="en-US" sz="1400" cap="none">
                <a:solidFill>
                  <a:schemeClr val="tx1">
                    <a:lumMod val="65000"/>
                    <a:lumOff val="35000"/>
                  </a:schemeClr>
                </a:solidFill>
                <a:latin typeface="Bierstadt" panose="020B0004020202020204" pitchFamily="34" charset="0"/>
              </a:rPr>
              <a:t>Review the toolkit, talking points, and other resources provided by Volunteer Iowa </a:t>
            </a:r>
          </a:p>
          <a:p>
            <a:endParaRPr lang="en-US" sz="1400" cap="none">
              <a:solidFill>
                <a:schemeClr val="tx1">
                  <a:lumMod val="65000"/>
                  <a:lumOff val="35000"/>
                </a:schemeClr>
              </a:solidFill>
              <a:latin typeface="Bierstadt" panose="020B0004020202020204" pitchFamily="34" charset="0"/>
            </a:endParaRPr>
          </a:p>
        </p:txBody>
      </p:sp>
      <p:pic>
        <p:nvPicPr>
          <p:cNvPr id="6" name="Picture 5">
            <a:extLst>
              <a:ext uri="{FF2B5EF4-FFF2-40B4-BE49-F238E27FC236}">
                <a16:creationId xmlns:a16="http://schemas.microsoft.com/office/drawing/2014/main" id="{294B3EED-D6ED-D634-DE29-40C4AF0C9EF1}"/>
              </a:ext>
            </a:extLst>
          </p:cNvPr>
          <p:cNvPicPr>
            <a:picLocks noChangeAspect="1"/>
          </p:cNvPicPr>
          <p:nvPr/>
        </p:nvPicPr>
        <p:blipFill rotWithShape="1">
          <a:blip r:embed="rId4"/>
          <a:srcRect l="1970" b="3326"/>
          <a:stretch/>
        </p:blipFill>
        <p:spPr>
          <a:xfrm>
            <a:off x="1209688" y="2718425"/>
            <a:ext cx="6424058" cy="22412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B63F-4439-1DCE-1FDC-8D6B0CAAEC42}"/>
              </a:ext>
            </a:extLst>
          </p:cNvPr>
          <p:cNvSpPr>
            <a:spLocks noGrp="1"/>
          </p:cNvSpPr>
          <p:nvPr>
            <p:ph type="title"/>
          </p:nvPr>
        </p:nvSpPr>
        <p:spPr>
          <a:xfrm>
            <a:off x="396368" y="1272264"/>
            <a:ext cx="3546526" cy="3043704"/>
          </a:xfrm>
        </p:spPr>
        <p:txBody>
          <a:bodyPr>
            <a:normAutofit/>
          </a:bodyPr>
          <a:lstStyle/>
          <a:p>
            <a:pPr algn="l">
              <a:lnSpc>
                <a:spcPct val="114999"/>
              </a:lnSpc>
            </a:pPr>
            <a:r>
              <a:rPr lang="en-US" sz="1600" b="1">
                <a:solidFill>
                  <a:schemeClr val="tx1">
                    <a:lumMod val="65000"/>
                    <a:lumOff val="35000"/>
                  </a:schemeClr>
                </a:solidFill>
                <a:latin typeface="Bierstadt" panose="020B0004020202020204" pitchFamily="34" charset="0"/>
              </a:rPr>
              <a:t>On Feb 1:</a:t>
            </a:r>
            <a:br>
              <a:rPr lang="en-US" sz="1600" b="1">
                <a:solidFill>
                  <a:schemeClr val="tx1">
                    <a:lumMod val="65000"/>
                    <a:lumOff val="35000"/>
                  </a:schemeClr>
                </a:solidFill>
                <a:latin typeface="Bierstadt" panose="020B0004020202020204" pitchFamily="34" charset="0"/>
              </a:rPr>
            </a:br>
            <a:br>
              <a:rPr lang="en-US" sz="1600">
                <a:solidFill>
                  <a:schemeClr val="tx1">
                    <a:lumMod val="65000"/>
                    <a:lumOff val="35000"/>
                  </a:schemeClr>
                </a:solidFill>
                <a:latin typeface="Bierstadt" panose="020B0004020202020204" pitchFamily="34" charset="0"/>
              </a:rPr>
            </a:br>
            <a:r>
              <a:rPr lang="en-US" sz="1600">
                <a:solidFill>
                  <a:schemeClr val="tx1">
                    <a:lumMod val="65000"/>
                    <a:lumOff val="35000"/>
                  </a:schemeClr>
                </a:solidFill>
                <a:latin typeface="Bierstadt" panose="020B0004020202020204" pitchFamily="34" charset="0"/>
              </a:rPr>
              <a:t>1. Hold the meeting(s) with your legislators </a:t>
            </a:r>
            <a:br>
              <a:rPr lang="en-US" sz="1600">
                <a:solidFill>
                  <a:schemeClr val="tx1">
                    <a:lumMod val="65000"/>
                    <a:lumOff val="35000"/>
                  </a:schemeClr>
                </a:solidFill>
                <a:latin typeface="Bierstadt" panose="020B0004020202020204" pitchFamily="34" charset="0"/>
              </a:rPr>
            </a:br>
            <a:r>
              <a:rPr lang="en-US" sz="1600">
                <a:solidFill>
                  <a:schemeClr val="tx1">
                    <a:lumMod val="65000"/>
                    <a:lumOff val="35000"/>
                  </a:schemeClr>
                </a:solidFill>
                <a:latin typeface="Bierstadt" panose="020B0004020202020204" pitchFamily="34" charset="0"/>
              </a:rPr>
              <a:t>2. Share </a:t>
            </a:r>
            <a:r>
              <a:rPr lang="en-US" sz="1600">
                <a:solidFill>
                  <a:schemeClr val="tx1">
                    <a:lumMod val="65000"/>
                    <a:lumOff val="35000"/>
                  </a:schemeClr>
                </a:solidFill>
                <a:latin typeface="Bierstadt" panose="020B0004020202020204" pitchFamily="34" charset="0"/>
                <a:hlinkClick r:id="rId3"/>
              </a:rPr>
              <a:t>Volunteer Iowa’s State Priorities and Impact Handout </a:t>
            </a:r>
            <a:br>
              <a:rPr lang="en-US" sz="1600">
                <a:solidFill>
                  <a:schemeClr val="tx1">
                    <a:lumMod val="65000"/>
                    <a:lumOff val="35000"/>
                  </a:schemeClr>
                </a:solidFill>
                <a:latin typeface="Bierstadt" panose="020B0004020202020204" pitchFamily="34" charset="0"/>
              </a:rPr>
            </a:br>
            <a:r>
              <a:rPr lang="en-US" sz="1600">
                <a:solidFill>
                  <a:schemeClr val="tx1">
                    <a:lumMod val="65000"/>
                    <a:lumOff val="35000"/>
                  </a:schemeClr>
                </a:solidFill>
                <a:latin typeface="Bierstadt" panose="020B0004020202020204" pitchFamily="34" charset="0"/>
              </a:rPr>
              <a:t>3. Celebrate your participation on social media, your website, local news, etc.</a:t>
            </a:r>
          </a:p>
        </p:txBody>
      </p:sp>
      <p:sp>
        <p:nvSpPr>
          <p:cNvPr id="3" name="Title 3">
            <a:extLst>
              <a:ext uri="{FF2B5EF4-FFF2-40B4-BE49-F238E27FC236}">
                <a16:creationId xmlns:a16="http://schemas.microsoft.com/office/drawing/2014/main" id="{6723DFF1-5AF5-4338-9BD9-DD64E9940A0F}"/>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ctr" anchorCtr="0">
            <a:normAutofit fontScale="8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n-US" b="1">
                <a:latin typeface="Michroma" panose="020B0604020202020204" charset="0"/>
              </a:rPr>
              <a:t>Your Role as a Participant</a:t>
            </a:r>
          </a:p>
        </p:txBody>
      </p:sp>
      <p:pic>
        <p:nvPicPr>
          <p:cNvPr id="9" name="Picture 8">
            <a:extLst>
              <a:ext uri="{FF2B5EF4-FFF2-40B4-BE49-F238E27FC236}">
                <a16:creationId xmlns:a16="http://schemas.microsoft.com/office/drawing/2014/main" id="{61C14631-F2BE-4FCB-9B5F-D3D6DDE4951D}"/>
              </a:ext>
            </a:extLst>
          </p:cNvPr>
          <p:cNvPicPr>
            <a:picLocks noChangeAspect="1"/>
          </p:cNvPicPr>
          <p:nvPr/>
        </p:nvPicPr>
        <p:blipFill>
          <a:blip r:embed="rId4"/>
          <a:stretch>
            <a:fillRect/>
          </a:stretch>
        </p:blipFill>
        <p:spPr>
          <a:xfrm>
            <a:off x="3942894" y="1192943"/>
            <a:ext cx="2557690" cy="3331348"/>
          </a:xfrm>
          <a:prstGeom prst="rect">
            <a:avLst/>
          </a:prstGeom>
        </p:spPr>
      </p:pic>
      <p:pic>
        <p:nvPicPr>
          <p:cNvPr id="11" name="Picture 10">
            <a:extLst>
              <a:ext uri="{FF2B5EF4-FFF2-40B4-BE49-F238E27FC236}">
                <a16:creationId xmlns:a16="http://schemas.microsoft.com/office/drawing/2014/main" id="{290B02BE-2F36-4769-BE44-196829FF6A5A}"/>
              </a:ext>
            </a:extLst>
          </p:cNvPr>
          <p:cNvPicPr>
            <a:picLocks noChangeAspect="1"/>
          </p:cNvPicPr>
          <p:nvPr/>
        </p:nvPicPr>
        <p:blipFill>
          <a:blip r:embed="rId5"/>
          <a:stretch>
            <a:fillRect/>
          </a:stretch>
        </p:blipFill>
        <p:spPr>
          <a:xfrm>
            <a:off x="6500584" y="1192943"/>
            <a:ext cx="2507309" cy="3331348"/>
          </a:xfrm>
          <a:prstGeom prst="rect">
            <a:avLst/>
          </a:prstGeom>
        </p:spPr>
      </p:pic>
    </p:spTree>
    <p:extLst>
      <p:ext uri="{BB962C8B-B14F-4D97-AF65-F5344CB8AC3E}">
        <p14:creationId xmlns:p14="http://schemas.microsoft.com/office/powerpoint/2010/main" val="15353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FC9C-3A66-3A33-70FF-E261400DDC34}"/>
              </a:ext>
            </a:extLst>
          </p:cNvPr>
          <p:cNvSpPr>
            <a:spLocks noGrp="1"/>
          </p:cNvSpPr>
          <p:nvPr>
            <p:ph type="title"/>
          </p:nvPr>
        </p:nvSpPr>
        <p:spPr>
          <a:xfrm>
            <a:off x="311700" y="1958253"/>
            <a:ext cx="4326137" cy="1794300"/>
          </a:xfrm>
        </p:spPr>
        <p:txBody>
          <a:bodyPr>
            <a:noAutofit/>
          </a:bodyPr>
          <a:lstStyle/>
          <a:p>
            <a:pPr algn="l">
              <a:lnSpc>
                <a:spcPct val="114999"/>
              </a:lnSpc>
            </a:pPr>
            <a:r>
              <a:rPr lang="en-US" sz="1600" b="1">
                <a:latin typeface="Bierstadt" panose="020B0004020202020204" pitchFamily="34" charset="0"/>
              </a:rPr>
              <a:t>After Feb 1</a:t>
            </a:r>
            <a:br>
              <a:rPr lang="en-US" sz="1600">
                <a:solidFill>
                  <a:srgbClr val="595959"/>
                </a:solidFill>
                <a:latin typeface="Bierstadt" panose="020B0004020202020204" pitchFamily="34" charset="0"/>
              </a:rPr>
            </a:br>
            <a:r>
              <a:rPr lang="en-US" sz="1600">
                <a:solidFill>
                  <a:srgbClr val="595959"/>
                </a:solidFill>
                <a:latin typeface="Bierstadt" panose="020B0004020202020204" pitchFamily="34" charset="0"/>
              </a:rPr>
              <a:t>1. Send a thank you email to the legislators you met with</a:t>
            </a:r>
            <a:endParaRPr lang="en-US" sz="4000">
              <a:latin typeface="Bierstadt" panose="020B0004020202020204" pitchFamily="34" charset="0"/>
            </a:endParaRPr>
          </a:p>
          <a:p>
            <a:pPr algn="l">
              <a:lnSpc>
                <a:spcPct val="114999"/>
              </a:lnSpc>
            </a:pPr>
            <a:r>
              <a:rPr lang="en-US" sz="1600">
                <a:solidFill>
                  <a:srgbClr val="595959"/>
                </a:solidFill>
                <a:latin typeface="Bierstadt" panose="020B0004020202020204" pitchFamily="34" charset="0"/>
              </a:rPr>
              <a:t>2. Report back to volunteer Iowa on your meetings: </a:t>
            </a:r>
            <a:r>
              <a:rPr lang="en-US" sz="1600">
                <a:latin typeface="Bierstadt" panose="020B0004020202020204" pitchFamily="34" charset="0"/>
                <a:hlinkClick r:id="rId3"/>
              </a:rPr>
              <a:t>2024 Day at the Capitol After Action Report</a:t>
            </a:r>
            <a:endParaRPr lang="en-US" sz="1600">
              <a:solidFill>
                <a:srgbClr val="919A1A"/>
              </a:solidFill>
              <a:latin typeface="Bierstadt" panose="020B0004020202020204" pitchFamily="34" charset="0"/>
            </a:endParaRPr>
          </a:p>
          <a:p>
            <a:pPr algn="l">
              <a:lnSpc>
                <a:spcPct val="114999"/>
              </a:lnSpc>
            </a:pPr>
            <a:r>
              <a:rPr lang="en-US" sz="1600">
                <a:solidFill>
                  <a:schemeClr val="tx1">
                    <a:lumMod val="65000"/>
                    <a:lumOff val="35000"/>
                  </a:schemeClr>
                </a:solidFill>
                <a:latin typeface="Bierstadt" panose="020B0004020202020204" pitchFamily="34" charset="0"/>
              </a:rPr>
              <a:t>3. Celebrate </a:t>
            </a:r>
            <a:r>
              <a:rPr lang="en-US" sz="1600">
                <a:solidFill>
                  <a:srgbClr val="595959"/>
                </a:solidFill>
                <a:latin typeface="Bierstadt" panose="020B0004020202020204" pitchFamily="34" charset="0"/>
              </a:rPr>
              <a:t>your participation on social media, your website, local news, etc.</a:t>
            </a:r>
            <a:br>
              <a:rPr lang="en-US" sz="1600">
                <a:solidFill>
                  <a:srgbClr val="595959"/>
                </a:solidFill>
                <a:latin typeface="Bierstadt" panose="020B0004020202020204" pitchFamily="34" charset="0"/>
              </a:rPr>
            </a:br>
            <a:br>
              <a:rPr lang="en-US" sz="1600">
                <a:solidFill>
                  <a:srgbClr val="595959"/>
                </a:solidFill>
                <a:latin typeface="Bierstadt" panose="020B0004020202020204" pitchFamily="34" charset="0"/>
              </a:rPr>
            </a:br>
            <a:r>
              <a:rPr lang="en-US" sz="1600" i="1">
                <a:solidFill>
                  <a:srgbClr val="595959"/>
                </a:solidFill>
                <a:latin typeface="Bierstadt" panose="020B0004020202020204" pitchFamily="34" charset="0"/>
              </a:rPr>
              <a:t>Check out our </a:t>
            </a:r>
            <a:r>
              <a:rPr lang="en-US" sz="1600" i="1">
                <a:solidFill>
                  <a:srgbClr val="595959"/>
                </a:solidFill>
                <a:latin typeface="Bierstadt" panose="020B0004020202020204" pitchFamily="34" charset="0"/>
                <a:hlinkClick r:id="rId4"/>
              </a:rPr>
              <a:t>social media guide </a:t>
            </a:r>
            <a:r>
              <a:rPr lang="en-US" sz="1600" i="1">
                <a:solidFill>
                  <a:srgbClr val="595959"/>
                </a:solidFill>
                <a:latin typeface="Bierstadt" panose="020B0004020202020204" pitchFamily="34" charset="0"/>
              </a:rPr>
              <a:t>for template posts and graphics!</a:t>
            </a:r>
            <a:endParaRPr lang="en-US" sz="4000" i="1">
              <a:latin typeface="Bierstadt" panose="020B0004020202020204" pitchFamily="34" charset="0"/>
            </a:endParaRPr>
          </a:p>
        </p:txBody>
      </p:sp>
      <p:sp>
        <p:nvSpPr>
          <p:cNvPr id="3" name="Title 3">
            <a:extLst>
              <a:ext uri="{FF2B5EF4-FFF2-40B4-BE49-F238E27FC236}">
                <a16:creationId xmlns:a16="http://schemas.microsoft.com/office/drawing/2014/main" id="{DA616246-99D3-46B3-AD2D-1B8B5EDC1DFC}"/>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ctr" anchorCtr="0">
            <a:normAutofit fontScale="8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n-US" b="1">
                <a:latin typeface="Michroma" panose="020B0604020202020204" charset="0"/>
              </a:rPr>
              <a:t>Your Role as a Participant</a:t>
            </a:r>
          </a:p>
        </p:txBody>
      </p:sp>
      <p:pic>
        <p:nvPicPr>
          <p:cNvPr id="7" name="Picture 6" descr="Text&#10;&#10;Description automatically generated">
            <a:extLst>
              <a:ext uri="{FF2B5EF4-FFF2-40B4-BE49-F238E27FC236}">
                <a16:creationId xmlns:a16="http://schemas.microsoft.com/office/drawing/2014/main" id="{00FDDB0C-EB9E-4AA5-9FE5-A822736B8288}"/>
              </a:ext>
            </a:extLst>
          </p:cNvPr>
          <p:cNvPicPr>
            <a:picLocks noChangeAspect="1"/>
          </p:cNvPicPr>
          <p:nvPr/>
        </p:nvPicPr>
        <p:blipFill>
          <a:blip r:embed="rId5"/>
          <a:stretch>
            <a:fillRect/>
          </a:stretch>
        </p:blipFill>
        <p:spPr>
          <a:xfrm>
            <a:off x="5127955" y="1145247"/>
            <a:ext cx="3420312" cy="342031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13130979"/>
      </p:ext>
    </p:extLst>
  </p:cSld>
  <p:clrMapOvr>
    <a:masterClrMapping/>
  </p:clrMapOvr>
</p:sld>
</file>

<file path=ppt/theme/theme1.xml><?xml version="1.0" encoding="utf-8"?>
<a:theme xmlns:a="http://schemas.openxmlformats.org/drawingml/2006/main" name="Simple Light">
  <a:themeElements>
    <a:clrScheme name="Custom 1">
      <a:dk1>
        <a:sysClr val="windowText" lastClr="000000"/>
      </a:dk1>
      <a:lt1>
        <a:sysClr val="window" lastClr="FFFFFF"/>
      </a:lt1>
      <a:dk2>
        <a:srgbClr val="1F497D"/>
      </a:dk2>
      <a:lt2>
        <a:srgbClr val="EEECE1"/>
      </a:lt2>
      <a:accent1>
        <a:srgbClr val="4FADBD"/>
      </a:accent1>
      <a:accent2>
        <a:srgbClr val="BF1B1B"/>
      </a:accent2>
      <a:accent3>
        <a:srgbClr val="4BACC6"/>
      </a:accent3>
      <a:accent4>
        <a:srgbClr val="F79646"/>
      </a:accent4>
      <a:accent5>
        <a:srgbClr val="0070C0"/>
      </a:accent5>
      <a:accent6>
        <a:srgbClr val="FFC000"/>
      </a:accent6>
      <a:hlink>
        <a:srgbClr val="00007F"/>
      </a:hlink>
      <a:folHlink>
        <a:srgbClr val="31859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232329D4D0C41BECF936967FA247C" ma:contentTypeVersion="14" ma:contentTypeDescription="Create a new document." ma:contentTypeScope="" ma:versionID="71f71e7a880a30030efa2b8b12afe534">
  <xsd:schema xmlns:xsd="http://www.w3.org/2001/XMLSchema" xmlns:xs="http://www.w3.org/2001/XMLSchema" xmlns:p="http://schemas.microsoft.com/office/2006/metadata/properties" xmlns:ns2="e8a8c959-f26c-44be-9669-98dc29f0b070" xmlns:ns3="f84825a2-daf1-4100-a41e-f1479c4aea71" targetNamespace="http://schemas.microsoft.com/office/2006/metadata/properties" ma:root="true" ma:fieldsID="e3e8282963559ff1082ead1d6442b152" ns2:_="" ns3:_="">
    <xsd:import namespace="e8a8c959-f26c-44be-9669-98dc29f0b070"/>
    <xsd:import namespace="f84825a2-daf1-4100-a41e-f1479c4aea7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8c959-f26c-44be-9669-98dc29f0b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825a2-daf1-4100-a41e-f1479c4aea7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464533b-0ac5-4973-b726-3167bbb68cbc}" ma:internalName="TaxCatchAll" ma:showField="CatchAllData" ma:web="f84825a2-daf1-4100-a41e-f1479c4aea7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84825a2-daf1-4100-a41e-f1479c4aea71" xsi:nil="true"/>
    <lcf76f155ced4ddcb4097134ff3c332f xmlns="e8a8c959-f26c-44be-9669-98dc29f0b070">
      <Terms xmlns="http://schemas.microsoft.com/office/infopath/2007/PartnerControls"/>
    </lcf76f155ced4ddcb4097134ff3c332f>
    <MediaLengthInSeconds xmlns="e8a8c959-f26c-44be-9669-98dc29f0b070" xsi:nil="true"/>
  </documentManagement>
</p:properties>
</file>

<file path=customXml/itemProps1.xml><?xml version="1.0" encoding="utf-8"?>
<ds:datastoreItem xmlns:ds="http://schemas.openxmlformats.org/officeDocument/2006/customXml" ds:itemID="{AA38D57B-0BBA-4678-988D-8F8B1FA902DB}">
  <ds:schemaRefs>
    <ds:schemaRef ds:uri="e8a8c959-f26c-44be-9669-98dc29f0b070"/>
    <ds:schemaRef ds:uri="f84825a2-daf1-4100-a41e-f1479c4ae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417F75-4ECE-4BD7-98FE-20DD3260F74A}">
  <ds:schemaRefs>
    <ds:schemaRef ds:uri="http://schemas.microsoft.com/sharepoint/v3/contenttype/forms"/>
  </ds:schemaRefs>
</ds:datastoreItem>
</file>

<file path=customXml/itemProps3.xml><?xml version="1.0" encoding="utf-8"?>
<ds:datastoreItem xmlns:ds="http://schemas.openxmlformats.org/officeDocument/2006/customXml" ds:itemID="{C08EC8B9-4FBC-43EB-BA96-D9047169653F}">
  <ds:schemaRefs>
    <ds:schemaRef ds:uri="91bffe38-db69-4376-80f2-3779a2b185c8"/>
    <ds:schemaRef ds:uri="df4c992a-13ab-4b84-9611-405cd1418276"/>
    <ds:schemaRef ds:uri="e8a8c959-f26c-44be-9669-98dc29f0b070"/>
    <ds:schemaRef ds:uri="f84825a2-daf1-4100-a41e-f1479c4aea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420</TotalTime>
  <Words>2709</Words>
  <Application>Microsoft Office PowerPoint</Application>
  <PresentationFormat>On-screen Show (16:9)</PresentationFormat>
  <Paragraphs>216</Paragraphs>
  <Slides>22</Slides>
  <Notes>22</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Times New Roman</vt:lpstr>
      <vt:lpstr>Avenir Next LT Pro Demi</vt:lpstr>
      <vt:lpstr>Arial Nova</vt:lpstr>
      <vt:lpstr>Michroma</vt:lpstr>
      <vt:lpstr>Arial</vt:lpstr>
      <vt:lpstr>Bierstadt</vt:lpstr>
      <vt:lpstr>Franklin Gothic Book</vt:lpstr>
      <vt:lpstr>Calibri</vt:lpstr>
      <vt:lpstr>Simple Light</vt:lpstr>
      <vt:lpstr>PowerPoint Presentation</vt:lpstr>
      <vt:lpstr>Agenda &amp; Speakers </vt:lpstr>
      <vt:lpstr>Video</vt:lpstr>
      <vt:lpstr>Day at the Capitol Overview </vt:lpstr>
      <vt:lpstr>When and Who </vt:lpstr>
      <vt:lpstr>Why take part at the Day at the Capitol? </vt:lpstr>
      <vt:lpstr>Your Role as a Participant</vt:lpstr>
      <vt:lpstr>On Feb 1:  1. Hold the meeting(s) with your legislators  2. Share Volunteer Iowa’s State Priorities and Impact Handout  3. Celebrate your participation on social media, your website, local news, etc.</vt:lpstr>
      <vt:lpstr>After Feb 1 1. Send a thank you email to the legislators you met with 2. Report back to volunteer Iowa on your meetings: 2024 Day at the Capitol After Action Report 3. Celebrate your participation on social media, your website, local news, etc.  Check out our social media guide for template posts and graphics!</vt:lpstr>
      <vt:lpstr>Understand how you can participate </vt:lpstr>
      <vt:lpstr>Education vs. Lobbying </vt:lpstr>
      <vt:lpstr>Tips for talking to Legislators </vt:lpstr>
      <vt:lpstr>Key Strategies </vt:lpstr>
      <vt:lpstr>After Action Report </vt:lpstr>
      <vt:lpstr>PowerPoint Presentation</vt:lpstr>
      <vt:lpstr>2023 Highlights and 2024 Priorities </vt:lpstr>
      <vt:lpstr>2023 Key Volunteer Iowa Accomplishments </vt:lpstr>
      <vt:lpstr>Volunteer Iowa Policy Priorities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Shelton</dc:creator>
  <cp:lastModifiedBy>Gernes, Rebecca A</cp:lastModifiedBy>
  <cp:revision>3</cp:revision>
  <dcterms:modified xsi:type="dcterms:W3CDTF">2024-01-17T21:27:51Z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0x010100DFC232329D4D0C41BECF936967FA247C</vt:lpwstr>
  </property>
  <property fmtid="{D5CDD505-2E9C-101B-9397-08002B2CF9AE}" pid="3" name="MediaServiceImageTags">
    <vt:lpwstr/>
  </property>
  <property fmtid="{D5CDD505-2E9C-101B-9397-08002B2CF9AE}" pid="4" name="Order">
    <vt:r8>26095300</vt:r8>
  </property>
  <property fmtid="{D5CDD505-2E9C-101B-9397-08002B2CF9AE}" pid="5" name="ComplianceAssetId">
    <vt:lpwstr/>
  </property>
  <property fmtid="{D5CDD505-2E9C-101B-9397-08002B2CF9AE}" pid="6" name="MigrationWizIdVersion">
    <vt:lpwstr>8acbbe99-8b08-4957-90b1-01b5067e72da-638375636080000000</vt:lpwstr>
  </property>
  <property fmtid="{D5CDD505-2E9C-101B-9397-08002B2CF9AE}" pid="7" name="_ExtendedDescription">
    <vt:lpwstr/>
  </property>
  <property fmtid="{D5CDD505-2E9C-101B-9397-08002B2CF9AE}" pid="8" name="MigrationWizId">
    <vt:lpwstr>8acbbe99-8b08-4957-90b1-01b5067e72da</vt:lpwstr>
  </property>
  <property fmtid="{D5CDD505-2E9C-101B-9397-08002B2CF9AE}" pid="9" name="TriggerFlowInfo">
    <vt:lpwstr/>
  </property>
</Properties>
</file>